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embeddedFontLst>
    <p:embeddedFont>
      <p:font typeface="Verdana" panose="020B0604030504040204" pitchFamily="3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79U/wiHcCyhJd2p2ykIPHCLp3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 name="Google Shape;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7036314d2_0_4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97036314d2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7036314d2_0_4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97036314d2_0_4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7036314d2_0_4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97036314d2_0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7036314d2_0_4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97036314d2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7036314d2_0_4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97036314d2_0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7036314d2_0_5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97036314d2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7036314d2_0_5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7036314d2_0_5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7036314d2_0_5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97036314d2_0_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7036314d2_0_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97036314d2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7036314d2_0_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97036314d2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7036314d2_0_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97036314d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7036314d2_0_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97036314d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7036314d2_0_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97036314d2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7036314d2_0_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97036314d2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7036314d2_0_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97036314d2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7036314d2_0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97036314d2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7036314d2_0_5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97036314d2_0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7036314d2_0_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97036314d2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7036314d2_0_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97036314d2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7036314d2_0_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97036314d2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7036314d2_0_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97036314d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7036314d2_0_5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97036314d2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7036314d2_0_5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97036314d2_0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97036314d2_0_5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97036314d2_0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7036314d2_0_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7036314d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7036314d2_0_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97036314d2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7036314d2_0_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97036314d2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7036314d2_0_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97036314d2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7036314d2_0_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97036314d2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7036314d2_0_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97036314d2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7036314d2_0_2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97036314d2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7036314d2_0_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g97036314d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7036314d2_0_2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97036314d2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7036314d2_0_2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97036314d2_0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7036314d2_0_2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97036314d2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7036314d2_0_2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97036314d2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97036314d2_0_2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97036314d2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97036314d2_0_2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97036314d2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7036314d2_0_2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97036314d2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97036314d2_0_2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97036314d2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97036314d2_0_3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97036314d2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7036314d2_0_3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97036314d2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7036314d2_0_3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97036314d2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7036314d2_0_3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97036314d2_0_3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7036314d2_0_3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97036314d2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7036314d2_0_3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97036314d2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7036314d2_0_5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97036314d2_0_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7036314d2_0_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97036314d2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7036314d2_0_3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97036314d2_0_3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97036314d2_0_4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97036314d2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7036314d2_0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2" name="Google Shape;132;g97036314d2_0_4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Thread based servers like Apache server will serve each web request as individual threads which doesn’t fit well for concurrent connections.</a:t>
            </a:r>
            <a:endParaRPr/>
          </a:p>
        </p:txBody>
      </p:sp>
      <p:sp>
        <p:nvSpPr>
          <p:cNvPr id="133" name="Google Shape;133;g97036314d2_0_4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8</a:t>
            </a:fld>
            <a:endParaRPr sz="14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7036314d2_0_4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97036314d2_0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9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9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9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9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Google Shape;49;p9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9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Google Shape;56;p9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9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Google Shape;63;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9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thecreativedev.com/top-10-javascript-charting-librari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thecreativedev.com/how-to-use-index-in-mysq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thecreativedev.com/solutioncannot-pull-with-rebase-you-have-unstaged-changes-in-github/" TargetMode="External"/><Relationship Id="rId4" Type="http://schemas.openxmlformats.org/officeDocument/2006/relationships/hyperlink" Target="http://www.thecreativedev.com/avoid-to-use-enum-and-set-type-in-mysq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www.thecreativedev.com/tag/snipp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localhost:1880/"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127.0.0.1:1880/"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developer.opto22.com/nodered/general/getting-started/node-red-hello-world/"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developer.opto22.com/nodered/general/getting-started/node-red-hello-world/"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developer.opto22.com/nodered/general/getting-started/node-red-hello-worl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computerhope.com/jargon/p/paypal.htm" TargetMode="Externa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hyperlink" Target="http://www.computerhope.com/jargon/o/oauction.htm"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
          <p:cNvSpPr txBox="1">
            <a:spLocks noGrp="1"/>
          </p:cNvSpPr>
          <p:nvPr>
            <p:ph type="ctrTitle"/>
          </p:nvPr>
        </p:nvSpPr>
        <p:spPr>
          <a:xfrm>
            <a:off x="1470660" y="1150145"/>
            <a:ext cx="9144000" cy="125253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70C0"/>
              </a:buClr>
              <a:buSzPts val="4400"/>
              <a:buFont typeface="Times New Roman"/>
              <a:buNone/>
            </a:pPr>
            <a:r>
              <a:rPr lang="en-US" sz="4400" b="1">
                <a:solidFill>
                  <a:srgbClr val="0070C0"/>
                </a:solidFill>
                <a:latin typeface="Times New Roman"/>
                <a:ea typeface="Times New Roman"/>
                <a:cs typeface="Times New Roman"/>
                <a:sym typeface="Times New Roman"/>
              </a:rPr>
              <a:t>Introduction to Node-Red</a:t>
            </a:r>
            <a:endParaRPr sz="4400">
              <a:solidFill>
                <a:srgbClr val="0070C0"/>
              </a:solidFill>
              <a:latin typeface="Times New Roman"/>
              <a:ea typeface="Times New Roman"/>
              <a:cs typeface="Times New Roman"/>
              <a:sym typeface="Times New Roman"/>
            </a:endParaRPr>
          </a:p>
        </p:txBody>
      </p:sp>
      <p:pic>
        <p:nvPicPr>
          <p:cNvPr id="82" name="Google Shape;82;p1"/>
          <p:cNvPicPr preferRelativeResize="0"/>
          <p:nvPr/>
        </p:nvPicPr>
        <p:blipFill rotWithShape="1">
          <a:blip r:embed="rId3">
            <a:alphaModFix/>
          </a:blip>
          <a:srcRect/>
          <a:stretch/>
        </p:blipFill>
        <p:spPr>
          <a:xfrm>
            <a:off x="7286775" y="4888850"/>
            <a:ext cx="3574733" cy="1794303"/>
          </a:xfrm>
          <a:prstGeom prst="rect">
            <a:avLst/>
          </a:prstGeom>
          <a:noFill/>
          <a:ln>
            <a:noFill/>
          </a:ln>
        </p:spPr>
      </p:pic>
      <p:pic>
        <p:nvPicPr>
          <p:cNvPr id="83" name="Google Shape;83;p1"/>
          <p:cNvPicPr preferRelativeResize="0"/>
          <p:nvPr/>
        </p:nvPicPr>
        <p:blipFill rotWithShape="1">
          <a:blip r:embed="rId4">
            <a:alphaModFix/>
          </a:blip>
          <a:srcRect/>
          <a:stretch/>
        </p:blipFill>
        <p:spPr>
          <a:xfrm>
            <a:off x="1271015" y="4888850"/>
            <a:ext cx="3581400" cy="16952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97036314d2_0_445"/>
          <p:cNvSpPr txBox="1">
            <a:spLocks noGrp="1"/>
          </p:cNvSpPr>
          <p:nvPr>
            <p:ph type="title"/>
          </p:nvPr>
        </p:nvSpPr>
        <p:spPr>
          <a:xfrm>
            <a:off x="1981200" y="274638"/>
            <a:ext cx="7467600" cy="6397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b="1"/>
              <a:t>Node.js Process Model</a:t>
            </a:r>
            <a:endParaRPr/>
          </a:p>
        </p:txBody>
      </p:sp>
      <p:sp>
        <p:nvSpPr>
          <p:cNvPr id="149" name="Google Shape;149;g97036314d2_0_445"/>
          <p:cNvSpPr txBox="1">
            <a:spLocks noGrp="1"/>
          </p:cNvSpPr>
          <p:nvPr>
            <p:ph type="body" idx="1"/>
          </p:nvPr>
        </p:nvSpPr>
        <p:spPr>
          <a:xfrm>
            <a:off x="1981200" y="1066801"/>
            <a:ext cx="7467600" cy="5407025"/>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0"/>
              </a:spcBef>
              <a:spcAft>
                <a:spcPts val="0"/>
              </a:spcAft>
              <a:buSzPts val="1800"/>
              <a:buChar char="•"/>
            </a:pPr>
            <a:r>
              <a:rPr lang="en-US" sz="2000"/>
              <a:t>Node.js processes user requests differently when compared to a traditional web server model. Node.js runs in a single process and the application code runs in a single thread and thereby needs less resources than other platforms. All the user requests to your web application will be handled by a single thread and all the I/O work or long running job is performed asynchronously for a particular request.</a:t>
            </a:r>
            <a:r>
              <a:rPr lang="en-US"/>
              <a:t> </a:t>
            </a:r>
            <a:endParaRPr/>
          </a:p>
        </p:txBody>
      </p:sp>
      <p:pic>
        <p:nvPicPr>
          <p:cNvPr id="150" name="Google Shape;150;g97036314d2_0_445"/>
          <p:cNvPicPr preferRelativeResize="0"/>
          <p:nvPr/>
        </p:nvPicPr>
        <p:blipFill rotWithShape="1">
          <a:blip r:embed="rId3">
            <a:alphaModFix/>
          </a:blip>
          <a:srcRect/>
          <a:stretch/>
        </p:blipFill>
        <p:spPr>
          <a:xfrm>
            <a:off x="3124200" y="3352801"/>
            <a:ext cx="5634038" cy="31099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97036314d2_0_4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latin typeface="Open Sans"/>
                <a:ea typeface="Open Sans"/>
                <a:cs typeface="Open Sans"/>
                <a:sym typeface="Open Sans"/>
              </a:rPr>
              <a:t>Why node.js use event-based? </a:t>
            </a:r>
            <a:endParaRPr/>
          </a:p>
        </p:txBody>
      </p:sp>
      <p:sp>
        <p:nvSpPr>
          <p:cNvPr id="156" name="Google Shape;156;g97036314d2_0_4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SzPts val="1800"/>
              <a:buNone/>
            </a:pPr>
            <a:r>
              <a:rPr lang="en-US" sz="2000">
                <a:latin typeface="Verdana"/>
                <a:ea typeface="Verdana"/>
                <a:cs typeface="Verdana"/>
                <a:sym typeface="Verdana"/>
              </a:rPr>
              <a:t>In a normal process cycle, the web server while processing the request will have to wait for the IO operations and thus blocking the next request to be processed. </a:t>
            </a:r>
            <a:endParaRPr/>
          </a:p>
          <a:p>
            <a:pPr marL="0" lvl="0" indent="0" algn="just" rtl="0">
              <a:lnSpc>
                <a:spcPct val="90000"/>
              </a:lnSpc>
              <a:spcBef>
                <a:spcPts val="1000"/>
              </a:spcBef>
              <a:spcAft>
                <a:spcPts val="0"/>
              </a:spcAft>
              <a:buSzPts val="1800"/>
              <a:buNone/>
            </a:pPr>
            <a:endParaRPr sz="2000">
              <a:latin typeface="Verdana"/>
              <a:ea typeface="Verdana"/>
              <a:cs typeface="Verdana"/>
              <a:sym typeface="Verdana"/>
            </a:endParaRPr>
          </a:p>
          <a:p>
            <a:pPr marL="0" lvl="0" indent="0" algn="just" rtl="0">
              <a:lnSpc>
                <a:spcPct val="90000"/>
              </a:lnSpc>
              <a:spcBef>
                <a:spcPts val="1000"/>
              </a:spcBef>
              <a:spcAft>
                <a:spcPts val="0"/>
              </a:spcAft>
              <a:buSzPts val="1800"/>
              <a:buNone/>
            </a:pPr>
            <a:r>
              <a:rPr lang="en-US" sz="2000">
                <a:latin typeface="Verdana"/>
                <a:ea typeface="Verdana"/>
                <a:cs typeface="Verdana"/>
                <a:sym typeface="Verdana"/>
              </a:rPr>
              <a:t>Node.JS process each request as events, The server doesn’t wait for the IO operation to complete while it can handle other request at the same time. </a:t>
            </a:r>
            <a:endParaRPr/>
          </a:p>
          <a:p>
            <a:pPr marL="0" lvl="0" indent="0" algn="just" rtl="0">
              <a:lnSpc>
                <a:spcPct val="90000"/>
              </a:lnSpc>
              <a:spcBef>
                <a:spcPts val="1000"/>
              </a:spcBef>
              <a:spcAft>
                <a:spcPts val="0"/>
              </a:spcAft>
              <a:buSzPts val="1800"/>
              <a:buNone/>
            </a:pPr>
            <a:endParaRPr sz="2000">
              <a:latin typeface="Verdana"/>
              <a:ea typeface="Verdana"/>
              <a:cs typeface="Verdana"/>
              <a:sym typeface="Verdana"/>
            </a:endParaRPr>
          </a:p>
          <a:p>
            <a:pPr marL="0" lvl="0" indent="0" algn="just" rtl="0">
              <a:lnSpc>
                <a:spcPct val="90000"/>
              </a:lnSpc>
              <a:spcBef>
                <a:spcPts val="1000"/>
              </a:spcBef>
              <a:spcAft>
                <a:spcPts val="0"/>
              </a:spcAft>
              <a:buSzPts val="1800"/>
              <a:buNone/>
            </a:pPr>
            <a:r>
              <a:rPr lang="en-US" sz="2000">
                <a:latin typeface="Verdana"/>
                <a:ea typeface="Verdana"/>
                <a:cs typeface="Verdana"/>
                <a:sym typeface="Verdana"/>
              </a:rPr>
              <a:t>When the IO operation of first request is completed it will call-back the server to complete the request.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97036314d2_0_467"/>
          <p:cNvSpPr txBox="1">
            <a:spLocks noGrp="1"/>
          </p:cNvSpPr>
          <p:nvPr>
            <p:ph type="title"/>
          </p:nvPr>
        </p:nvSpPr>
        <p:spPr>
          <a:xfrm>
            <a:off x="2438400" y="274638"/>
            <a:ext cx="7772400" cy="7159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600" b="1">
                <a:latin typeface="Verdana"/>
                <a:ea typeface="Verdana"/>
                <a:cs typeface="Verdana"/>
                <a:sym typeface="Verdana"/>
              </a:rPr>
              <a:t>Understanding NPM</a:t>
            </a:r>
            <a:endParaRPr/>
          </a:p>
        </p:txBody>
      </p:sp>
      <p:sp>
        <p:nvSpPr>
          <p:cNvPr id="162" name="Google Shape;162;g97036314d2_0_467"/>
          <p:cNvSpPr txBox="1">
            <a:spLocks noGrp="1"/>
          </p:cNvSpPr>
          <p:nvPr>
            <p:ph type="body" idx="1"/>
          </p:nvPr>
        </p:nvSpPr>
        <p:spPr>
          <a:xfrm>
            <a:off x="2362200" y="914400"/>
            <a:ext cx="7772400" cy="5334000"/>
          </a:xfrm>
          <a:prstGeom prst="rect">
            <a:avLst/>
          </a:prstGeom>
          <a:noFill/>
          <a:ln>
            <a:noFill/>
          </a:ln>
        </p:spPr>
        <p:txBody>
          <a:bodyPr spcFirstLastPara="1" wrap="square" lIns="91425" tIns="45700" rIns="91425" bIns="45700" anchor="t" anchorCtr="0">
            <a:normAutofit lnSpcReduction="10000"/>
          </a:bodyPr>
          <a:lstStyle/>
          <a:p>
            <a:pPr marL="457200" lvl="0" indent="-342900" algn="just" rtl="0">
              <a:lnSpc>
                <a:spcPct val="90000"/>
              </a:lnSpc>
              <a:spcBef>
                <a:spcPts val="1000"/>
              </a:spcBef>
              <a:spcAft>
                <a:spcPts val="0"/>
              </a:spcAft>
              <a:buSzPts val="1800"/>
              <a:buChar char="•"/>
            </a:pPr>
            <a:r>
              <a:rPr lang="en-US"/>
              <a:t>NPM is a package manager for Node JS.NPM is the </a:t>
            </a:r>
            <a:br>
              <a:rPr lang="en-US"/>
            </a:br>
            <a:r>
              <a:rPr lang="en-US"/>
              <a:t>pre-build </a:t>
            </a:r>
            <a:r>
              <a:rPr lang="en-US" u="sng">
                <a:solidFill>
                  <a:schemeClr val="hlink"/>
                </a:solidFill>
                <a:hlinkClick r:id="rId3"/>
              </a:rPr>
              <a:t>libraries</a:t>
            </a:r>
            <a:r>
              <a:rPr lang="en-US"/>
              <a:t> for Node JS. It was created in 2009 and it was introduced for Node JS in 2011. It is a public collection of packages of open source code for Node JS. NPM is command line client. Whenever you install Node JS, npm will automatically install in your system.</a:t>
            </a:r>
            <a:endParaRPr/>
          </a:p>
          <a:p>
            <a:pPr marL="457200" lvl="0" indent="-342900" algn="just" rtl="0">
              <a:lnSpc>
                <a:spcPct val="90000"/>
              </a:lnSpc>
              <a:spcBef>
                <a:spcPts val="1000"/>
              </a:spcBef>
              <a:spcAft>
                <a:spcPts val="0"/>
              </a:spcAft>
              <a:buSzPts val="1800"/>
              <a:buChar char="•"/>
            </a:pPr>
            <a:r>
              <a:rPr lang="en-US"/>
              <a:t>NPM is basically a repository of libraries you can use in your project like ruby has gems.</a:t>
            </a:r>
            <a:endParaRPr/>
          </a:p>
          <a:p>
            <a:pPr marL="457200" lvl="0" indent="-342900" algn="just" rtl="0">
              <a:lnSpc>
                <a:spcPct val="90000"/>
              </a:lnSpc>
              <a:spcBef>
                <a:spcPts val="1000"/>
              </a:spcBef>
              <a:spcAft>
                <a:spcPts val="0"/>
              </a:spcAft>
              <a:buSzPts val="1800"/>
              <a:buChar char="•"/>
            </a:pPr>
            <a:r>
              <a:rPr lang="en-US"/>
              <a:t>You can also use it just like npm install to install any packages and their dependencies in package.json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97036314d2_0_4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600" b="1">
                <a:latin typeface="Verdana"/>
                <a:ea typeface="Verdana"/>
                <a:cs typeface="Verdana"/>
                <a:sym typeface="Verdana"/>
              </a:rPr>
              <a:t>NPM: Introduction</a:t>
            </a:r>
            <a:endParaRPr/>
          </a:p>
        </p:txBody>
      </p:sp>
      <p:sp>
        <p:nvSpPr>
          <p:cNvPr id="168" name="Google Shape;168;g97036314d2_0_4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a:t>npm makes it easy for JavaScript developers to share the code that they've created to solve particular problems, and for other developers to reuse that code in their own applications.</a:t>
            </a:r>
            <a:endParaRPr/>
          </a:p>
          <a:p>
            <a:pPr marL="457200" lvl="0" indent="-342900" algn="just" rtl="0">
              <a:lnSpc>
                <a:spcPct val="90000"/>
              </a:lnSpc>
              <a:spcBef>
                <a:spcPts val="1000"/>
              </a:spcBef>
              <a:spcAft>
                <a:spcPts val="0"/>
              </a:spcAft>
              <a:buSzPts val="1800"/>
              <a:buChar char="•"/>
            </a:pPr>
            <a:r>
              <a:rPr lang="en-US"/>
              <a:t>Once you're depending on this code from other developers, npm makes it really easy to check to see if they've made any updates to it, and to download those updates when they're made.</a:t>
            </a:r>
            <a:endParaRPr/>
          </a:p>
          <a:p>
            <a:pPr marL="457200" lvl="0" indent="-342900" algn="just" rtl="0">
              <a:lnSpc>
                <a:spcPct val="90000"/>
              </a:lnSpc>
              <a:spcBef>
                <a:spcPts val="1000"/>
              </a:spcBef>
              <a:spcAft>
                <a:spcPts val="0"/>
              </a:spcAft>
              <a:buSzPts val="1800"/>
              <a:buChar char="•"/>
            </a:pPr>
            <a:r>
              <a:rPr lang="en-US"/>
              <a:t>These bits of reusable code are called packages, or sometimes modules. A package is just a directory with one or more files in it, that also has a file called "package.json" with some metadata about this package.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97036314d2_0_489"/>
          <p:cNvSpPr txBox="1">
            <a:spLocks noGrp="1"/>
          </p:cNvSpPr>
          <p:nvPr>
            <p:ph type="title"/>
          </p:nvPr>
        </p:nvSpPr>
        <p:spPr>
          <a:xfrm>
            <a:off x="2438400" y="304800"/>
            <a:ext cx="7772400" cy="685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3600" b="1">
                <a:latin typeface="Verdana"/>
                <a:ea typeface="Verdana"/>
                <a:cs typeface="Verdana"/>
                <a:sym typeface="Verdana"/>
              </a:rPr>
              <a:t>Bootstrapping Application</a:t>
            </a:r>
            <a:endParaRPr/>
          </a:p>
        </p:txBody>
      </p:sp>
      <p:sp>
        <p:nvSpPr>
          <p:cNvPr id="174" name="Google Shape;174;g97036314d2_0_489"/>
          <p:cNvSpPr txBox="1">
            <a:spLocks noGrp="1"/>
          </p:cNvSpPr>
          <p:nvPr>
            <p:ph type="body" idx="1"/>
          </p:nvPr>
        </p:nvSpPr>
        <p:spPr>
          <a:xfrm>
            <a:off x="2438400" y="1066800"/>
            <a:ext cx="7772400" cy="49530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SzPts val="1800"/>
              <a:buChar char="•"/>
            </a:pPr>
            <a:r>
              <a:rPr lang="en-US" sz="2400"/>
              <a:t>In Node JS, Everything works in JSON</a:t>
            </a:r>
            <a:r>
              <a:rPr lang="en-US" sz="2000"/>
              <a:t>.(Java Script Object Notation)</a:t>
            </a:r>
            <a:endParaRPr sz="2400"/>
          </a:p>
          <a:p>
            <a:pPr marL="457200" lvl="0" indent="-342900" algn="just" rtl="0">
              <a:lnSpc>
                <a:spcPct val="90000"/>
              </a:lnSpc>
              <a:spcBef>
                <a:spcPts val="1000"/>
              </a:spcBef>
              <a:spcAft>
                <a:spcPts val="0"/>
              </a:spcAft>
              <a:buSzPts val="1800"/>
              <a:buChar char="•"/>
            </a:pPr>
            <a:r>
              <a:rPr lang="en-US" sz="2400"/>
              <a:t>There is one main file which gives information about the application is package.json.</a:t>
            </a:r>
            <a:endParaRPr/>
          </a:p>
          <a:p>
            <a:pPr marL="457200" lvl="0" indent="-228600" algn="l" rtl="0">
              <a:lnSpc>
                <a:spcPct val="90000"/>
              </a:lnSpc>
              <a:spcBef>
                <a:spcPts val="1000"/>
              </a:spcBef>
              <a:spcAft>
                <a:spcPts val="0"/>
              </a:spcAft>
              <a:buSzPts val="1800"/>
              <a:buNone/>
            </a:pPr>
            <a:endParaRPr sz="2400"/>
          </a:p>
          <a:p>
            <a:pPr marL="457200" lvl="0" indent="-342900" algn="l" rtl="0">
              <a:lnSpc>
                <a:spcPct val="90000"/>
              </a:lnSpc>
              <a:spcBef>
                <a:spcPts val="1000"/>
              </a:spcBef>
              <a:spcAft>
                <a:spcPts val="0"/>
              </a:spcAft>
              <a:buSzPts val="1800"/>
              <a:buFont typeface="Noto Sans Symbols"/>
              <a:buNone/>
            </a:pPr>
            <a:endParaRPr sz="2400"/>
          </a:p>
          <a:p>
            <a:pPr marL="457200" lvl="0" indent="-342900" algn="l" rtl="0">
              <a:lnSpc>
                <a:spcPct val="90000"/>
              </a:lnSpc>
              <a:spcBef>
                <a:spcPts val="1000"/>
              </a:spcBef>
              <a:spcAft>
                <a:spcPts val="0"/>
              </a:spcAft>
              <a:buSzPts val="1800"/>
              <a:buChar char="•"/>
            </a:pPr>
            <a:r>
              <a:rPr lang="en-US" sz="2400"/>
              <a:t>Create the folder for project using the command:</a:t>
            </a:r>
            <a:endParaRPr/>
          </a:p>
          <a:p>
            <a:pPr marL="457200" lvl="0" indent="-342900" algn="l" rtl="0">
              <a:lnSpc>
                <a:spcPct val="90000"/>
              </a:lnSpc>
              <a:spcBef>
                <a:spcPts val="1000"/>
              </a:spcBef>
              <a:spcAft>
                <a:spcPts val="0"/>
              </a:spcAft>
              <a:buSzPts val="1800"/>
              <a:buFont typeface="Noto Sans Symbols"/>
              <a:buNone/>
            </a:pPr>
            <a:r>
              <a:rPr lang="en-US" sz="2400" b="1"/>
              <a:t>mkdir mynodejs_app</a:t>
            </a:r>
            <a:endParaRPr/>
          </a:p>
          <a:p>
            <a:pPr marL="457200" lvl="0" indent="-342900" algn="just" rtl="0">
              <a:lnSpc>
                <a:spcPct val="90000"/>
              </a:lnSpc>
              <a:spcBef>
                <a:spcPts val="1000"/>
              </a:spcBef>
              <a:spcAft>
                <a:spcPts val="0"/>
              </a:spcAft>
              <a:buSzPts val="1800"/>
              <a:buChar char="•"/>
            </a:pPr>
            <a:r>
              <a:rPr lang="en-US" sz="2400"/>
              <a:t>In Node JS, each application work like library/package so anyone can install and start working on it. Next, go to the folder </a:t>
            </a:r>
            <a:r>
              <a:rPr lang="en-US" sz="2400" b="1"/>
              <a:t>mynodejs_app</a:t>
            </a:r>
            <a:r>
              <a:rPr lang="en-US" sz="2400"/>
              <a:t> and execute the following command:</a:t>
            </a:r>
            <a:endParaRPr/>
          </a:p>
          <a:p>
            <a:pPr marL="457200" lvl="0" indent="-342900" algn="l" rtl="0">
              <a:lnSpc>
                <a:spcPct val="90000"/>
              </a:lnSpc>
              <a:spcBef>
                <a:spcPts val="1000"/>
              </a:spcBef>
              <a:spcAft>
                <a:spcPts val="0"/>
              </a:spcAft>
              <a:buSzPts val="1800"/>
              <a:buFont typeface="Noto Sans Symbols"/>
              <a:buNone/>
            </a:pPr>
            <a:r>
              <a:rPr lang="en-US" sz="2400" b="1"/>
              <a:t>npm init</a:t>
            </a:r>
            <a:endParaRPr/>
          </a:p>
        </p:txBody>
      </p:sp>
      <p:sp>
        <p:nvSpPr>
          <p:cNvPr id="175" name="Google Shape;175;g97036314d2_0_489"/>
          <p:cNvSpPr txBox="1"/>
          <p:nvPr/>
        </p:nvSpPr>
        <p:spPr>
          <a:xfrm>
            <a:off x="6248400" y="1981201"/>
            <a:ext cx="3962400" cy="1077913"/>
          </a:xfrm>
          <a:prstGeom prst="rect">
            <a:avLst/>
          </a:prstGeom>
          <a:solidFill>
            <a:srgbClr val="BBD6EE"/>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JSON is a collection of name/value pairs. In various languages, this is realized as an </a:t>
            </a:r>
            <a:r>
              <a:rPr lang="en-US" sz="1600" b="0" i="1" u="none" strike="noStrike" cap="none">
                <a:solidFill>
                  <a:srgbClr val="000000"/>
                </a:solidFill>
                <a:latin typeface="Arial"/>
                <a:ea typeface="Arial"/>
                <a:cs typeface="Arial"/>
                <a:sym typeface="Arial"/>
              </a:rPr>
              <a:t>object</a:t>
            </a:r>
            <a:r>
              <a:rPr lang="en-US" sz="1600" b="0" i="0" u="none" strike="noStrike" cap="none">
                <a:solidFill>
                  <a:srgbClr val="000000"/>
                </a:solidFill>
                <a:latin typeface="Arial"/>
                <a:ea typeface="Arial"/>
                <a:cs typeface="Arial"/>
                <a:sym typeface="Arial"/>
              </a:rPr>
              <a:t>, record, struct, dictionary, hash table, keyed list, or associative array.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97036314d2_0_500"/>
          <p:cNvSpPr txBox="1">
            <a:spLocks noGrp="1"/>
          </p:cNvSpPr>
          <p:nvPr>
            <p:ph type="title"/>
          </p:nvPr>
        </p:nvSpPr>
        <p:spPr>
          <a:xfrm>
            <a:off x="2438400" y="274638"/>
            <a:ext cx="7772400" cy="5635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55555"/>
              <a:buNone/>
            </a:pPr>
            <a:r>
              <a:rPr lang="en-US" sz="3600" b="1">
                <a:latin typeface="Verdana"/>
                <a:ea typeface="Verdana"/>
                <a:cs typeface="Verdana"/>
                <a:sym typeface="Verdana"/>
              </a:rPr>
              <a:t>package.json structure</a:t>
            </a:r>
            <a:endParaRPr/>
          </a:p>
        </p:txBody>
      </p:sp>
      <p:sp>
        <p:nvSpPr>
          <p:cNvPr id="181" name="Google Shape;181;g97036314d2_0_500"/>
          <p:cNvSpPr/>
          <p:nvPr/>
        </p:nvSpPr>
        <p:spPr>
          <a:xfrm>
            <a:off x="2514600" y="1066801"/>
            <a:ext cx="7848600" cy="4247317"/>
          </a:xfrm>
          <a:prstGeom prst="rect">
            <a:avLst/>
          </a:prstGeom>
          <a:noFill/>
          <a:ln>
            <a:noFill/>
          </a:ln>
        </p:spPr>
        <p:txBody>
          <a:bodyPr spcFirstLastPara="1" wrap="square" lIns="91425" tIns="45700" rIns="91425" bIns="45700" anchor="t" anchorCtr="0">
            <a:spAutoFit/>
          </a:bodyPr>
          <a:lstStyle/>
          <a:p>
            <a:pPr marL="0" marR="0" lvl="0" indent="-88900" algn="just"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package.json: </a:t>
            </a:r>
            <a:r>
              <a:rPr lang="en-US" sz="1400" b="0" i="0" u="none" strike="noStrike" cap="none">
                <a:solidFill>
                  <a:srgbClr val="000000"/>
                </a:solidFill>
                <a:latin typeface="Arial"/>
                <a:ea typeface="Arial"/>
                <a:cs typeface="Arial"/>
                <a:sym typeface="Arial"/>
              </a:rPr>
              <a:t>Instructs the Node.js package manager (npm) what it needs to do; including which dependency packages should be installed.</a:t>
            </a:r>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     1. name : (mynodejs_app)</a:t>
            </a:r>
            <a:r>
              <a:rPr lang="en-US" sz="1400" b="0" i="0" u="none" strike="noStrike" cap="none">
                <a:solidFill>
                  <a:srgbClr val="000000"/>
                </a:solidFill>
                <a:latin typeface="Arial"/>
                <a:ea typeface="Arial"/>
                <a:cs typeface="Arial"/>
                <a:sym typeface="Arial"/>
              </a:rPr>
              <a:t> – It will take default name which is bracket if not entered.</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2. version :(version number)</a:t>
            </a:r>
            <a:r>
              <a:rPr lang="en-US" sz="1400" b="0" i="0" u="none" strike="noStrike" cap="none">
                <a:solidFill>
                  <a:srgbClr val="000000"/>
                </a:solidFill>
                <a:latin typeface="Arial"/>
                <a:ea typeface="Arial"/>
                <a:cs typeface="Arial"/>
                <a:sym typeface="Arial"/>
              </a:rPr>
              <a:t> – It will take default version if not entered. Better add version as it play vital role when you get bug.</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3. description</a:t>
            </a:r>
            <a:r>
              <a:rPr lang="en-US" sz="1400" b="0" i="0" u="none" strike="noStrike" cap="none">
                <a:solidFill>
                  <a:srgbClr val="000000"/>
                </a:solidFill>
                <a:latin typeface="Arial"/>
                <a:ea typeface="Arial"/>
                <a:cs typeface="Arial"/>
                <a:sym typeface="Arial"/>
              </a:rPr>
              <a:t> – Enter the description</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entry point : (</a:t>
            </a: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index</a:t>
            </a:r>
            <a:r>
              <a:rPr lang="en-US" sz="1400" b="0" i="0" u="none" strike="noStrike" cap="none">
                <a:solidFill>
                  <a:srgbClr val="000000"/>
                </a:solidFill>
                <a:latin typeface="Arial"/>
                <a:ea typeface="Arial"/>
                <a:cs typeface="Arial"/>
                <a:sym typeface="Arial"/>
              </a:rPr>
              <a:t>.js) – This is the default entry file which is called default. you can override with any file.</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4. test command</a:t>
            </a:r>
            <a:r>
              <a:rPr lang="en-US" sz="1400" b="0" i="0" u="none" strike="noStrike" cap="none">
                <a:solidFill>
                  <a:srgbClr val="000000"/>
                </a:solidFill>
                <a:latin typeface="Arial"/>
                <a:ea typeface="Arial"/>
                <a:cs typeface="Arial"/>
                <a:sym typeface="Arial"/>
              </a:rPr>
              <a:t> – Whenever you type “npm test”, what all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set</a:t>
            </a:r>
            <a:r>
              <a:rPr lang="en-US" sz="1400" b="0" i="0" u="none" strike="noStrike" cap="none">
                <a:solidFill>
                  <a:srgbClr val="000000"/>
                </a:solidFill>
                <a:latin typeface="Arial"/>
                <a:ea typeface="Arial"/>
                <a:cs typeface="Arial"/>
                <a:sym typeface="Arial"/>
              </a:rPr>
              <a:t> of command should be fire to test application.</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5. </a:t>
            </a:r>
            <a:r>
              <a:rPr lang="en-US" sz="1400" b="1"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git</a:t>
            </a:r>
            <a:r>
              <a:rPr lang="en-US" sz="1400" b="1" i="0" u="none" strike="noStrike" cap="none">
                <a:solidFill>
                  <a:srgbClr val="000000"/>
                </a:solidFill>
                <a:latin typeface="Arial"/>
                <a:ea typeface="Arial"/>
                <a:cs typeface="Arial"/>
                <a:sym typeface="Arial"/>
              </a:rPr>
              <a:t> repository</a:t>
            </a:r>
            <a:r>
              <a:rPr lang="en-US" sz="1400" b="0" i="0" u="none" strike="noStrike" cap="none">
                <a:solidFill>
                  <a:srgbClr val="000000"/>
                </a:solidFill>
                <a:latin typeface="Arial"/>
                <a:ea typeface="Arial"/>
                <a:cs typeface="Arial"/>
                <a:sym typeface="Arial"/>
              </a:rPr>
              <a:t> – if you are using Git Repository, you can enter here. So, you can easily deploy or update code on server.</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6. keywords</a:t>
            </a:r>
            <a:r>
              <a:rPr lang="en-US" sz="1400" b="0" i="0" u="none" strike="noStrike" cap="none">
                <a:solidFill>
                  <a:srgbClr val="000000"/>
                </a:solidFill>
                <a:latin typeface="Arial"/>
                <a:ea typeface="Arial"/>
                <a:cs typeface="Arial"/>
                <a:sym typeface="Arial"/>
              </a:rPr>
              <a:t> – You can add keywords matched with package.</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7. author</a:t>
            </a:r>
            <a:r>
              <a:rPr lang="en-US" sz="1400" b="0" i="0" u="none" strike="noStrike" cap="none">
                <a:solidFill>
                  <a:srgbClr val="000000"/>
                </a:solidFill>
                <a:latin typeface="Arial"/>
                <a:ea typeface="Arial"/>
                <a:cs typeface="Arial"/>
                <a:sym typeface="Arial"/>
              </a:rPr>
              <a:t> – Enter the name of author.</a:t>
            </a:r>
            <a:br>
              <a:rPr lang="en-US" sz="1400" b="0"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8. license :(ISC)</a:t>
            </a:r>
            <a:r>
              <a:rPr lang="en-US" sz="1400" b="0" i="0" u="none" strike="noStrike" cap="none">
                <a:solidFill>
                  <a:srgbClr val="000000"/>
                </a:solidFill>
                <a:latin typeface="Arial"/>
                <a:ea typeface="Arial"/>
                <a:cs typeface="Arial"/>
                <a:sym typeface="Arial"/>
              </a:rPr>
              <a:t> – If you creating public package, what kind of licence applicable, you can enter here.</a:t>
            </a:r>
            <a:endParaRPr/>
          </a:p>
          <a:p>
            <a:pPr marL="342900" marR="0" lvl="0" indent="-342900" algn="l" rtl="0">
              <a:lnSpc>
                <a:spcPct val="100000"/>
              </a:lnSpc>
              <a:spcBef>
                <a:spcPts val="0"/>
              </a:spcBef>
              <a:spcAft>
                <a:spcPts val="0"/>
              </a:spcAft>
              <a:buNone/>
            </a:pPr>
            <a:endParaRPr sz="16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Refer this URL for more info: http://browsenpm.org/package.json#scripts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97036314d2_0_5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endParaRPr/>
          </a:p>
        </p:txBody>
      </p:sp>
      <p:pic>
        <p:nvPicPr>
          <p:cNvPr id="187" name="Google Shape;187;g97036314d2_0_512"/>
          <p:cNvPicPr preferRelativeResize="0">
            <a:picLocks noGrp="1"/>
          </p:cNvPicPr>
          <p:nvPr>
            <p:ph type="body" idx="1"/>
          </p:nvPr>
        </p:nvPicPr>
        <p:blipFill rotWithShape="1">
          <a:blip r:embed="rId3">
            <a:alphaModFix/>
          </a:blip>
          <a:srcRect/>
          <a:stretch/>
        </p:blipFill>
        <p:spPr>
          <a:xfrm>
            <a:off x="2362200" y="2286000"/>
            <a:ext cx="6591300" cy="3581400"/>
          </a:xfrm>
          <a:prstGeom prst="rect">
            <a:avLst/>
          </a:prstGeom>
          <a:noFill/>
          <a:ln>
            <a:noFill/>
          </a:ln>
        </p:spPr>
      </p:pic>
      <p:pic>
        <p:nvPicPr>
          <p:cNvPr id="188" name="Google Shape;188;g97036314d2_0_512"/>
          <p:cNvPicPr preferRelativeResize="0"/>
          <p:nvPr/>
        </p:nvPicPr>
        <p:blipFill rotWithShape="1">
          <a:blip r:embed="rId4">
            <a:alphaModFix/>
          </a:blip>
          <a:srcRect/>
          <a:stretch/>
        </p:blipFill>
        <p:spPr>
          <a:xfrm>
            <a:off x="2743201" y="1524000"/>
            <a:ext cx="2447925" cy="30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97036314d2_0_524"/>
          <p:cNvSpPr txBox="1">
            <a:spLocks noGrp="1"/>
          </p:cNvSpPr>
          <p:nvPr>
            <p:ph type="body" idx="1"/>
          </p:nvPr>
        </p:nvSpPr>
        <p:spPr>
          <a:xfrm>
            <a:off x="2514600" y="277091"/>
            <a:ext cx="7772400" cy="4752109"/>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0"/>
              </a:spcBef>
              <a:spcAft>
                <a:spcPts val="0"/>
              </a:spcAft>
              <a:buSzPts val="1800"/>
              <a:buChar char="•"/>
            </a:pPr>
            <a:r>
              <a:rPr lang="en-US" sz="2400"/>
              <a:t>This will generate the JSON </a:t>
            </a:r>
            <a:r>
              <a:rPr lang="en-US" sz="2400" u="sng">
                <a:solidFill>
                  <a:schemeClr val="hlink"/>
                </a:solidFill>
                <a:hlinkClick r:id="rId3"/>
              </a:rPr>
              <a:t>snippet</a:t>
            </a:r>
            <a:r>
              <a:rPr lang="en-US" sz="2400"/>
              <a:t> and write it in the package.json file. It will ask for the confirmation. After that package.json file will be created in your application folder which contains following JSON information</a:t>
            </a:r>
            <a:r>
              <a:rPr lang="en-US"/>
              <a:t>.</a:t>
            </a:r>
            <a:endParaRPr/>
          </a:p>
          <a:p>
            <a:pPr marL="457200" lvl="0" indent="-342900" algn="l" rtl="0">
              <a:lnSpc>
                <a:spcPct val="90000"/>
              </a:lnSpc>
              <a:spcBef>
                <a:spcPts val="1000"/>
              </a:spcBef>
              <a:spcAft>
                <a:spcPts val="0"/>
              </a:spcAft>
              <a:buSzPts val="1800"/>
              <a:buChar char="•"/>
            </a:pPr>
            <a:r>
              <a:rPr lang="en-US"/>
              <a:t>package.json</a:t>
            </a:r>
            <a:endParaRPr/>
          </a:p>
          <a:p>
            <a:pPr marL="457200" lvl="0" indent="-228600" algn="l" rtl="0">
              <a:lnSpc>
                <a:spcPct val="90000"/>
              </a:lnSpc>
              <a:spcBef>
                <a:spcPts val="1000"/>
              </a:spcBef>
              <a:spcAft>
                <a:spcPts val="0"/>
              </a:spcAft>
              <a:buSzPts val="1800"/>
              <a:buNone/>
            </a:pPr>
            <a:endParaRPr/>
          </a:p>
        </p:txBody>
      </p:sp>
      <p:pic>
        <p:nvPicPr>
          <p:cNvPr id="194" name="Google Shape;194;g97036314d2_0_524"/>
          <p:cNvPicPr preferRelativeResize="0"/>
          <p:nvPr/>
        </p:nvPicPr>
        <p:blipFill rotWithShape="1">
          <a:blip r:embed="rId4">
            <a:alphaModFix/>
          </a:blip>
          <a:srcRect/>
          <a:stretch/>
        </p:blipFill>
        <p:spPr>
          <a:xfrm>
            <a:off x="2819401" y="2590801"/>
            <a:ext cx="7322126" cy="404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97036314d2_0_78"/>
          <p:cNvSpPr/>
          <p:nvPr/>
        </p:nvSpPr>
        <p:spPr>
          <a:xfrm>
            <a:off x="10052050" y="5861050"/>
            <a:ext cx="1746250" cy="70326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00" name="Google Shape;200;g97036314d2_0_78"/>
          <p:cNvSpPr txBox="1"/>
          <p:nvPr/>
        </p:nvSpPr>
        <p:spPr>
          <a:xfrm>
            <a:off x="332509" y="498765"/>
            <a:ext cx="11762509" cy="578158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none" strike="noStrike" cap="none">
                <a:solidFill>
                  <a:schemeClr val="dk1"/>
                </a:solidFill>
                <a:latin typeface="Calibri"/>
                <a:ea typeface="Calibri"/>
                <a:cs typeface="Calibri"/>
                <a:sym typeface="Calibri"/>
              </a:rPr>
              <a:t>We have</a:t>
            </a:r>
            <a:endParaRPr/>
          </a:p>
          <a:p>
            <a:pPr marL="1244600" marR="0" lvl="2" indent="-228600" algn="just" rtl="0">
              <a:lnSpc>
                <a:spcPct val="90000"/>
              </a:lnSpc>
              <a:spcBef>
                <a:spcPts val="1000"/>
              </a:spcBef>
              <a:spcAft>
                <a:spcPts val="0"/>
              </a:spcAft>
              <a:buNone/>
            </a:pPr>
            <a:r>
              <a:rPr lang="en-US" sz="2400" b="0" i="0" u="none" strike="noStrike" cap="none">
                <a:solidFill>
                  <a:schemeClr val="dk1"/>
                </a:solidFill>
                <a:latin typeface="Calibri"/>
                <a:ea typeface="Calibri"/>
                <a:cs typeface="Calibri"/>
                <a:sym typeface="Calibri"/>
              </a:rPr>
              <a:t>Processors for editing Words  </a:t>
            </a:r>
            <a:endParaRPr sz="2400" b="0" i="0" u="none" strike="noStrike" cap="none">
              <a:solidFill>
                <a:schemeClr val="dk1"/>
              </a:solidFill>
              <a:latin typeface="Calibri"/>
              <a:ea typeface="Calibri"/>
              <a:cs typeface="Calibri"/>
              <a:sym typeface="Calibri"/>
            </a:endParaRPr>
          </a:p>
          <a:p>
            <a:pPr marL="1244600" marR="0" lvl="2" indent="-228600" algn="just" rtl="0">
              <a:lnSpc>
                <a:spcPct val="90000"/>
              </a:lnSpc>
              <a:spcBef>
                <a:spcPts val="1000"/>
              </a:spcBef>
              <a:spcAft>
                <a:spcPts val="0"/>
              </a:spcAft>
              <a:buNone/>
            </a:pPr>
            <a:r>
              <a:rPr lang="en-US" sz="2400" b="0" i="0" u="none" strike="noStrike" cap="none">
                <a:solidFill>
                  <a:schemeClr val="dk1"/>
                </a:solidFill>
                <a:latin typeface="Calibri"/>
                <a:ea typeface="Calibri"/>
                <a:cs typeface="Calibri"/>
                <a:sym typeface="Calibri"/>
              </a:rPr>
              <a:t>Spreadsheets for working with Numbers</a:t>
            </a:r>
            <a:endParaRPr/>
          </a:p>
          <a:p>
            <a:pPr marL="1244600" marR="0" lvl="2" indent="-228600" algn="just" rtl="0">
              <a:lnSpc>
                <a:spcPct val="90000"/>
              </a:lnSpc>
              <a:spcBef>
                <a:spcPts val="1000"/>
              </a:spcBef>
              <a:spcAft>
                <a:spcPts val="0"/>
              </a:spcAft>
              <a:buNone/>
            </a:pPr>
            <a:r>
              <a:rPr lang="en-US" sz="2400" b="0" i="0" u="none" strike="noStrike" cap="none">
                <a:solidFill>
                  <a:schemeClr val="dk1"/>
                </a:solidFill>
                <a:latin typeface="Calibri"/>
                <a:ea typeface="Calibri"/>
                <a:cs typeface="Calibri"/>
                <a:sym typeface="Calibri"/>
              </a:rPr>
              <a:t>Powerpoint for arranging Pictures and Ideas</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But we don't have a simple tool for co-ordinating Events  </a:t>
            </a:r>
            <a:endParaRPr sz="2400" b="1" i="0" u="none" strike="noStrike" cap="none">
              <a:solidFill>
                <a:schemeClr val="dk1"/>
              </a:solidFill>
              <a:latin typeface="Calibri"/>
              <a:ea typeface="Calibri"/>
              <a:cs typeface="Calibri"/>
              <a:sym typeface="Calibri"/>
            </a:endParaRPr>
          </a:p>
          <a:p>
            <a:pPr marL="1187450" marR="0" lvl="1"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Business events – status of processes, alerts from machines  </a:t>
            </a:r>
            <a:endParaRPr sz="2400" b="0" i="0" u="none" strike="noStrike" cap="none">
              <a:solidFill>
                <a:schemeClr val="dk1"/>
              </a:solidFill>
              <a:latin typeface="Calibri"/>
              <a:ea typeface="Calibri"/>
              <a:cs typeface="Calibri"/>
              <a:sym typeface="Calibri"/>
            </a:endParaRPr>
          </a:p>
          <a:p>
            <a:pPr marL="1187450" marR="0" lvl="1"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Social events – tweets, alerts,</a:t>
            </a:r>
            <a:endParaRPr/>
          </a:p>
          <a:p>
            <a:pPr marL="1187450" marR="0" lvl="1"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Internet of Things events – temperatures, weather, lights, doors</a:t>
            </a:r>
            <a:endParaRPr/>
          </a:p>
          <a:p>
            <a:pPr marL="457200" marR="0" lvl="0" indent="-342900" algn="just" rtl="0">
              <a:lnSpc>
                <a:spcPct val="90000"/>
              </a:lnSpc>
              <a:spcBef>
                <a:spcPts val="1000"/>
              </a:spcBef>
              <a:spcAft>
                <a:spcPts val="0"/>
              </a:spcAft>
              <a:buClr>
                <a:schemeClr val="dk1"/>
              </a:buClr>
              <a:buSzPts val="1800"/>
              <a:buFont typeface="Arial"/>
              <a:buChar char="•"/>
            </a:pPr>
            <a:r>
              <a:rPr lang="en-US" sz="2400" b="1" i="0" u="none" strike="noStrike" cap="none">
                <a:solidFill>
                  <a:schemeClr val="dk1"/>
                </a:solidFill>
                <a:latin typeface="Calibri"/>
                <a:ea typeface="Calibri"/>
                <a:cs typeface="Calibri"/>
                <a:sym typeface="Calibri"/>
              </a:rPr>
              <a:t>Something that anyone can use to build situational applications  “Wouldn't it be neat if, when x happens it can tell me...</a:t>
            </a:r>
            <a:endParaRPr/>
          </a:p>
          <a:p>
            <a:pPr marL="1587500" marR="0" lvl="2"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 and alert Fred...</a:t>
            </a:r>
            <a:endParaRPr/>
          </a:p>
          <a:p>
            <a:pPr marL="1587500" marR="0" lvl="2"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 and kick off the xyz process...</a:t>
            </a:r>
            <a:endParaRPr/>
          </a:p>
          <a:p>
            <a:pPr marL="1587500" marR="0" lvl="2" indent="-342900" algn="just" rtl="0">
              <a:lnSpc>
                <a:spcPct val="90000"/>
              </a:lnSpc>
              <a:spcBef>
                <a:spcPts val="1000"/>
              </a:spcBef>
              <a:spcAft>
                <a:spcPts val="0"/>
              </a:spcAft>
              <a:buClr>
                <a:schemeClr val="dk1"/>
              </a:buClr>
              <a:buSzPts val="1800"/>
              <a:buFont typeface="Arial"/>
              <a:buChar char="•"/>
            </a:pPr>
            <a:r>
              <a:rPr lang="en-US" sz="2400" b="0" i="0" u="none" strike="noStrike" cap="none">
                <a:solidFill>
                  <a:schemeClr val="dk1"/>
                </a:solidFill>
                <a:latin typeface="Calibri"/>
                <a:ea typeface="Calibri"/>
                <a:cs typeface="Calibri"/>
                <a:sym typeface="Calibri"/>
              </a:rPr>
              <a:t>… or just go ping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97036314d2_0_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Why Node-Red?</a:t>
            </a:r>
            <a:endParaRPr b="1">
              <a:solidFill>
                <a:schemeClr val="accent5"/>
              </a:solidFill>
            </a:endParaRPr>
          </a:p>
        </p:txBody>
      </p:sp>
      <p:pic>
        <p:nvPicPr>
          <p:cNvPr id="206" name="Google Shape;206;g97036314d2_0_27"/>
          <p:cNvPicPr preferRelativeResize="0"/>
          <p:nvPr/>
        </p:nvPicPr>
        <p:blipFill rotWithShape="1">
          <a:blip r:embed="rId3">
            <a:alphaModFix/>
          </a:blip>
          <a:srcRect/>
          <a:stretch/>
        </p:blipFill>
        <p:spPr>
          <a:xfrm>
            <a:off x="905636" y="1448371"/>
            <a:ext cx="9262491" cy="507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2E75B5"/>
              </a:buClr>
              <a:buSzPts val="4400"/>
              <a:buFont typeface="Calibri"/>
              <a:buNone/>
            </a:pPr>
            <a:r>
              <a:rPr lang="en-US" b="1">
                <a:solidFill>
                  <a:srgbClr val="2E75B5"/>
                </a:solidFill>
              </a:rPr>
              <a:t>Internet of Things (IoT)</a:t>
            </a:r>
            <a:endParaRPr b="1">
              <a:solidFill>
                <a:srgbClr val="2E75B5"/>
              </a:solidFill>
            </a:endParaRPr>
          </a:p>
          <a:p>
            <a:pPr marL="0" lvl="0" indent="0" algn="l" rtl="0">
              <a:lnSpc>
                <a:spcPct val="90000"/>
              </a:lnSpc>
              <a:spcBef>
                <a:spcPts val="0"/>
              </a:spcBef>
              <a:spcAft>
                <a:spcPts val="0"/>
              </a:spcAft>
              <a:buSzPts val="1800"/>
              <a:buNone/>
            </a:pPr>
            <a:endParaRPr/>
          </a:p>
        </p:txBody>
      </p:sp>
      <p:sp>
        <p:nvSpPr>
          <p:cNvPr id="90" name="Google Shape;90;p2"/>
          <p:cNvSpPr txBox="1">
            <a:spLocks noGrp="1"/>
          </p:cNvSpPr>
          <p:nvPr>
            <p:ph type="body" idx="1"/>
          </p:nvPr>
        </p:nvSpPr>
        <p:spPr>
          <a:xfrm>
            <a:off x="838200" y="1218900"/>
            <a:ext cx="10515600" cy="49578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SzPts val="2300"/>
              <a:buFont typeface="Noto Sans Symbols"/>
              <a:buChar char="❑"/>
            </a:pPr>
            <a:r>
              <a:rPr lang="en-US" sz="2300" b="1"/>
              <a:t>IoT has huge potentials to establish new business</a:t>
            </a:r>
            <a:endParaRPr sz="1700"/>
          </a:p>
          <a:p>
            <a:pPr marL="0" lvl="0" indent="0" algn="just" rtl="0">
              <a:lnSpc>
                <a:spcPct val="100000"/>
              </a:lnSpc>
              <a:spcBef>
                <a:spcPts val="0"/>
              </a:spcBef>
              <a:spcAft>
                <a:spcPts val="0"/>
              </a:spcAft>
              <a:buSzPts val="2300"/>
              <a:buNone/>
            </a:pPr>
            <a:endParaRPr sz="2300" b="1">
              <a:solidFill>
                <a:schemeClr val="accent2"/>
              </a:solidFill>
            </a:endParaRPr>
          </a:p>
          <a:p>
            <a:pPr marL="0" lvl="0" indent="0" algn="just" rtl="0">
              <a:lnSpc>
                <a:spcPct val="100000"/>
              </a:lnSpc>
              <a:spcBef>
                <a:spcPts val="0"/>
              </a:spcBef>
              <a:spcAft>
                <a:spcPts val="0"/>
              </a:spcAft>
              <a:buSzPts val="2300"/>
              <a:buNone/>
            </a:pPr>
            <a:r>
              <a:rPr lang="en-US" sz="2300" b="1">
                <a:solidFill>
                  <a:schemeClr val="accent2"/>
                </a:solidFill>
              </a:rPr>
              <a:t>IoT Solutions</a:t>
            </a:r>
            <a:endParaRPr/>
          </a:p>
          <a:p>
            <a:pPr marL="342900" lvl="0" indent="-342900" algn="just" rtl="0">
              <a:lnSpc>
                <a:spcPct val="100000"/>
              </a:lnSpc>
              <a:spcBef>
                <a:spcPts val="0"/>
              </a:spcBef>
              <a:spcAft>
                <a:spcPts val="0"/>
              </a:spcAft>
              <a:buSzPts val="2300"/>
              <a:buChar char="•"/>
            </a:pPr>
            <a:r>
              <a:rPr lang="en-US" sz="2300"/>
              <a:t>Predictive maintenance using sensor data</a:t>
            </a:r>
            <a:endParaRPr/>
          </a:p>
          <a:p>
            <a:pPr marL="342900" lvl="0" indent="-342900" algn="just" rtl="0">
              <a:lnSpc>
                <a:spcPct val="100000"/>
              </a:lnSpc>
              <a:spcBef>
                <a:spcPts val="0"/>
              </a:spcBef>
              <a:spcAft>
                <a:spcPts val="0"/>
              </a:spcAft>
              <a:buSzPts val="2300"/>
              <a:buChar char="•"/>
            </a:pPr>
            <a:r>
              <a:rPr lang="en-US" sz="2300"/>
              <a:t>Telematics insurance based on driving data</a:t>
            </a:r>
            <a:endParaRPr/>
          </a:p>
          <a:p>
            <a:pPr marL="342900" lvl="0" indent="-342900" algn="just" rtl="0">
              <a:lnSpc>
                <a:spcPct val="100000"/>
              </a:lnSpc>
              <a:spcBef>
                <a:spcPts val="0"/>
              </a:spcBef>
              <a:spcAft>
                <a:spcPts val="0"/>
              </a:spcAft>
              <a:buSzPts val="2300"/>
              <a:buChar char="•"/>
            </a:pPr>
            <a:r>
              <a:rPr lang="en-US" sz="2300"/>
              <a:t>Home automation</a:t>
            </a:r>
            <a:endParaRPr/>
          </a:p>
          <a:p>
            <a:pPr marL="0" lvl="0" indent="0" algn="just" rtl="0">
              <a:lnSpc>
                <a:spcPct val="100000"/>
              </a:lnSpc>
              <a:spcBef>
                <a:spcPts val="0"/>
              </a:spcBef>
              <a:spcAft>
                <a:spcPts val="0"/>
              </a:spcAft>
              <a:buSzPts val="2300"/>
              <a:buNone/>
            </a:pPr>
            <a:endParaRPr sz="2300" b="1">
              <a:solidFill>
                <a:schemeClr val="accent2"/>
              </a:solidFill>
            </a:endParaRPr>
          </a:p>
          <a:p>
            <a:pPr marL="0" lvl="0" indent="0" algn="just" rtl="0">
              <a:lnSpc>
                <a:spcPct val="100000"/>
              </a:lnSpc>
              <a:spcBef>
                <a:spcPts val="0"/>
              </a:spcBef>
              <a:spcAft>
                <a:spcPts val="0"/>
              </a:spcAft>
              <a:buSzPts val="2300"/>
              <a:buNone/>
            </a:pPr>
            <a:r>
              <a:rPr lang="en-US" sz="2300" b="1">
                <a:solidFill>
                  <a:schemeClr val="accent2"/>
                </a:solidFill>
              </a:rPr>
              <a:t>Problems</a:t>
            </a:r>
            <a:endParaRPr/>
          </a:p>
          <a:p>
            <a:pPr marL="342900" lvl="0" indent="-342900" algn="just" rtl="0">
              <a:lnSpc>
                <a:spcPct val="100000"/>
              </a:lnSpc>
              <a:spcBef>
                <a:spcPts val="0"/>
              </a:spcBef>
              <a:spcAft>
                <a:spcPts val="0"/>
              </a:spcAft>
              <a:buSzPts val="2300"/>
              <a:buChar char="•"/>
            </a:pPr>
            <a:r>
              <a:rPr lang="en-US" sz="2300"/>
              <a:t>Collaboration with IT and OT (Operational Technology) engineers to validate values of the IoT Solutions</a:t>
            </a:r>
            <a:endParaRPr/>
          </a:p>
          <a:p>
            <a:pPr marL="342900" lvl="0" indent="-342900" algn="just" rtl="0">
              <a:lnSpc>
                <a:spcPct val="100000"/>
              </a:lnSpc>
              <a:spcBef>
                <a:spcPts val="0"/>
              </a:spcBef>
              <a:spcAft>
                <a:spcPts val="0"/>
              </a:spcAft>
              <a:buSzPts val="2300"/>
              <a:buChar char="•"/>
            </a:pPr>
            <a:r>
              <a:rPr lang="en-US" sz="2300"/>
              <a:t>Trail and error style development difficulty because of sophisticated coding skills</a:t>
            </a:r>
            <a:endParaRPr/>
          </a:p>
          <a:p>
            <a:pPr marL="800100" lvl="1" indent="-342900" algn="just" rtl="0">
              <a:lnSpc>
                <a:spcPct val="100000"/>
              </a:lnSpc>
              <a:spcBef>
                <a:spcPts val="0"/>
              </a:spcBef>
              <a:spcAft>
                <a:spcPts val="0"/>
              </a:spcAft>
              <a:buSzPts val="2300"/>
              <a:buChar char="•"/>
            </a:pPr>
            <a:r>
              <a:rPr lang="en-US" sz="1900" b="1"/>
              <a:t>Node-Red</a:t>
            </a:r>
            <a:r>
              <a:rPr lang="en-US" sz="1900"/>
              <a:t> is one of the suitable development tools for IoT applications</a:t>
            </a:r>
            <a:endParaRPr/>
          </a:p>
          <a:p>
            <a:pPr marL="0" lvl="0" indent="0" algn="just" rtl="0">
              <a:lnSpc>
                <a:spcPct val="150000"/>
              </a:lnSpc>
              <a:spcBef>
                <a:spcPts val="0"/>
              </a:spcBef>
              <a:spcAft>
                <a:spcPts val="0"/>
              </a:spcAft>
              <a:buSzPts val="2300"/>
              <a:buNone/>
            </a:pPr>
            <a:endParaRPr/>
          </a:p>
        </p:txBody>
      </p:sp>
      <p:pic>
        <p:nvPicPr>
          <p:cNvPr id="91" name="Google Shape;91;p2"/>
          <p:cNvPicPr preferRelativeResize="0"/>
          <p:nvPr/>
        </p:nvPicPr>
        <p:blipFill rotWithShape="1">
          <a:blip r:embed="rId3">
            <a:alphaModFix/>
          </a:blip>
          <a:srcRect/>
          <a:stretch/>
        </p:blipFill>
        <p:spPr>
          <a:xfrm>
            <a:off x="8089582" y="1507327"/>
            <a:ext cx="2727770" cy="2397900"/>
          </a:xfrm>
          <a:prstGeom prst="rect">
            <a:avLst/>
          </a:prstGeom>
          <a:noFill/>
          <a:ln>
            <a:noFill/>
          </a:ln>
        </p:spPr>
      </p:pic>
      <p:sp>
        <p:nvSpPr>
          <p:cNvPr id="92" name="Google Shape;92;p2" descr="data:image/png;base64,iVBORw0KGgoAAAANSUhEUgAAAJAAAABsCAYAAACFFjvaAAAdkklEQVR4Xu2deWzc5ZnHv54Zj+8rjuOcOOFIIJCEEMgBodCW0kJRK7ptpVZs/wBBUdPS0iOForQgoQqWFFBSlQrK0S67qFttoYIFWsIWWsgBSThyEDA5SZw4cXzP2GN77NXntZ/seDLj8RUfmd8rjcb+zXs+7/f3XO/zvm9GV1dXl7zkUWCQFMjwADRIynnFHAU8AHlAGBIFPAANiXxeYQ9AHgaGRAEPQEMin1fYA5CHgSFRwAPQkMjnFfYA5GFgSBTwADQk8nmFPQB5GBgSBTwADYl8XuGkADq6YYN2rFmjuStWqHz58pSU2vunP6nx4481b+VK+fx+dYTDeu+++zT58stVunChjr/7rqZceaV8gUDKuup27FBne7tKL7wwZV4vw+hSICGAOjs6tPmOO7Tv2Wc144tf1OLVqxVtaVFjZaWikYhyysvlz87WsbfeUn5FhQPIzrVrVbN1q+bceKN82dmaMG+e9j/3nArPOUdVr76q6n/+U0seeki5U6e6vzOLilS2eLEyfD4Hrua9e93/vmBQb9x8s6tz9k03qaW62tXVcuSI2kMhBfLy1FZXp0h9vSYuXKi2hgbXLnkKzz57dKmZhq0nBFDj7t1af+utmnrVVTr48su69JFH1FZfrzdvuUX+nByd/a1v6cBzzylvxgyR94Lbb1fz/v366PHHNenSS1WzZYsWrlqlj59+WtO/8AUdXb/ePZt/xx2qeuUVRerq1N7YqJlf+5qySkq04+GHVXzeeQodPKjzv/99vXPPPcqZOlVn33CDdv32t7rs0Ue1/9lnVf/BBw6QHz32mIrmzNG5t96qbatXK3/mTIUOHNCSBx/UhAUL0nAaR2/ICQH00VNPqfLJJzXn5pvdBJ71zW+q9KKL9PbKlQ5MDbt2qfL3v9flTzzhOAbcaNcjjziQMInrv/MdTb/mGh186SVVXH+9oq2tjgtd8MMfasOKFZpx3XWOs7QeO+YAlDttmub/9KfqaG529b15662a/KlPOTBsueuubgD9+c+q37XLAaj23Xe1/LHHtOePf3T9PPMb33AAm/nVr+rcW24ZPWqmYcsnAai9uVn/vPFGhT75RFkTJjjOkzVxouZ+97va9sADbuJq339fO3/9aweguu3bFSwq0rFNm5woWvrww45TTfv85x33cgCKRFS1bp3mr1yp9StWOEBm+P1OH6rdtk3+YNBxp0N//avKlizR1l/84gSAEKWX/uY32v3MMwofOqTC2bOduFu6dq32PPOMPnriCZ1/220OXFOuuEKTli1Lw2kcvSGfBCCU57dWrtSyNWucHgJA3vz2t91bfuD557X80UedGNt0++1OJ4JjLH7gAacPJQNQsLBQm++803G01poaHXjhBaf7zPvJT5Q3fbre+vGP1RWNOu6y5Fe/ckClHxeuWuV0q0htrdN9CmbN6gbQvn1aumaNA9TG225TuKpKwZISLVu7VkWzZ48eNdOw5UGb8Z3RqCI1NY77IMJSJYATyM11H/4GeACLhMUG58ueONEBCyUe0GSVlkpdXU4EZubnJ2zC5T1+3AEITualkaXAoAE0st30WhurFMjYfffnU8ZEv7T4gbHaf69fo0wBD0CjPAHjvXkPQON9Bke5/x6ARnkCxnvznhI93mdwlPs/ogD629/+ptzcRCa/bwTI0HlSGz5fQJdeemnKtpuamrR161aVlZWlzDtaGfbs2aPrrrtuxJsfUQDdf98vdWjjOh3MyJU/EFBBQYFaW1sVCASUm5unY0erlZWdq4yMbsOwq7NLR48ePSVEYUPu/f/2oC6++OKU9QOg5uZmTZkyJWXe0cqwa9cunXvuuSPe/IgC6D//42l9+tOfVks4LH9mpjo6OpSVGVRhUaHaO9r1+6ee0saN69XW1nYKCZHRU3eXVv38Hi1aNDAAbdmyRbm5ub3619LSoosuukgffvihG5MDf8+O8SNHjrj8xcXFvcrU19eLcvGg3Llzp+bOndsrb3V1tXvJJkyY4J5nZHSPgZePdklpAaD33nlHZxQH1VUwSdXNXSrN6VR7R1QtrW0qLMiXz5ehYDBT2dk5pwRAoVBI1UcOO1F07NgxtbW1a34/Vu9jOVCiiQI4c+bMcQAKh8PavXu38vPz3ae0tNSBKSsrSwcOHFBhYaGi0agDVU5OjvutsrJS8+bN0/Tp0/Xss8/qjDPOOAFEgDZp0iTxXVNT4+jC77xkjMO4TloAaPXq1frHP/6hkkBATZIyMzMdMVm+6OqMKuD3qaOjU23t7acEQLGcwZeRobvvuUcLFy5M2VYiAK1fv14+n09Lly51wDEA8Q0oIpGIsrOzHTja29s1c+ZMB4pgMOh+B2QAiOf8zjP+B0BXX321y2v02b9/v/x+v84777wTfQVQcLe0AtCqVav02osvKpCVpUh7uzp8PkVaW5zek+n3qbMz6rhCKBxOOalDzcCEPP30v2vhwm4R0FdKBCBEDRN7zTXXnASg2LoMQPFiafv27Q4wZ511Vq+mAdD111/f6xkABWDxOk4s10kLDvTee+859ov4YAIhIIr0SKbGxkbHHdAnPvnkEyc60CXgFokSefkg/tBXbKLef/991dbW6sorr+w3gKjH9LvDhw87DjNx4sRezW7bts31iZSXl+e4nAegHhJt3rzZESzaYSIqw1ljKIUQqrPzZFN7uMGFaKCdrKygGhoaBRAw0b/0pS8lbOqtt95yQPne976nqVOnngAQLwGih2fxIiwZBwK86EgkzG5enpKSElc/33AZRDovFglaoTx7AOqh6LvvvusI1X7sA/kUdU8ziytUH46qbFL5SZbKcIPH6muLRFRXXy8m1N72gYowRFBRUZFmzJhxAkDoJFVVVb2qAjBYYHAeFGez4NatW+eU6smTJ6uhocGBEa742c9+9gSATGmmLEp4/FlgAPCcc85x7aWFCANAWCUtu19RcyisQMCvsjMvUW0kS5PKJ5+wWGwGEHOnIjEhiJChAAglGrFn5jvK8wcffOAmOjYhJhkHnAouC0chwQmdAZGRcYLzAhB+R7SREHn8jq5FW+Xl5b3qhnOZHyutAMRb2tzUKH8g073BrS1hB6C6toD2Vh1XYfEEdXa0a2ZhhyMcoBvOFA6FnIOyqbl50Bzo7bffdmY0VpSJsESTuHfvXqGEz58/33Eh8xMdOnTIDWnatGm9hrZp0yYtWbLEPWPspgPxPyCNTdZuWnEg5DpvlbFjzFo80AAoJy9fHR3doo1UXJjv3lImGzHg62hRR1O11NWdx18wRdmFAwdXU2Oj86k0h0KDBhDLMii5l112Wb8BFD/5iSyrZFaYByBJiLD8AkDS5RyGJcVFTozAjQBQX2tNLCWEaqtU3HZI6uxWwuuDZ8ifP9GBDC4V6GpXQ2u3s40U9AWVk9eb7fN8OACEtYQv5vLLL+8FIEQVnAPxgzhCz8HjfOaZZ/ZSkuFMcBc4GP0nPy/JX/7yF+cHqqurc6KNFwwdiUTdPIOT4aSkbuNKaSPC4EBF4d1qbmpQ0O9XsLRCBxq6UgIolQiD4JFQvY627VCGP0MNdc2aM6lCZVOXnlR0OACEFcXE4oiMFWHoLzznG+DwN2PmG10IJRqRhj4DJ+bFQNHm7wsvvFAo18uXLxcAA4hwORN7gAl3AnUtWrTI6UZpByA4RaG/VRnqNtk7/bk6dKx+yABKBbDY34cDQIl0kVQ6kCfCBjJLCfI6EZafJ2X4xFICYOJtampsGPMAQtTin0FswDViE+Y0xgAiLd6MR9xg7sONYhPWGvWYxWW/waUQabEJDgTnil9kRozhmIV7seB62q/GmxkfzcxRdW2D/FnZmpAbVLS5TsXFJSMWbwMHOlZT48RBf/1ArF0hUuJX1Yf4Tg1LccQpPqS0ABD6QLi1Uy3t3T6QwrwsdbW3KL+gYEQBNFArDABVVFQ4R2iqBLfB/3P22We7MaKfATzzXh9nH1sw6Ex4uIiFZ6Ago0zbKj1KdqJEvuNVVQpkZqqkvNw5EUlpASDEVqQ6opqjNSrIy1dheZE6gu2nFYBwUj7zzDM6//zznQsC0YayC1AQXYALkYeCDPdAbCHOACdgQ2RhtbHOZinU2KjaykrlTJyoSCCgnQ895DZTXnHXXekFIDhQVcSnhvp6lU8oUlFuljpDjacVgOAQLE0ABMABcNBfbI3LrDRigxCj6EFwHpZC0GngPCzwxi40H+P0kz/8QQULFmjKsmWu3trt2xXas0dts2erIJ1EWFdzi3zKUMCXIeVkqbmtVYWFRaeNCEsl4objd0C6d8MGhQ8cUGTmTOWXlKSHCIMDlVRWqqG5WX4WCKdOVUtu7pjnQIiWeOtrOIAwHHXAjRJ5tYej7lR1jGhMtFlhoU9CamysV3ZWjspmTlJr19hXoomFZuUc8WKRhYgllOG+vtF5EE/2bfkRW9RjoSyxdcbnTdZGbN04M6+99tpU8z3sv484gNxaWFW1FO12JGaWlSrk05jnQN6ujMTYGxUAFezbp9qmJuVnZSlr1izVdHaqoLBwTOtAWFZNhGvEHBIaRVkuKlJ2ExHe/586cnIUbW9XVs8OjROWVF6eckMh2b4QnodRridPVkZtba86MkpK1HzsmPLiDiVtzstTfijUK28oGnXnIqWNGV/w6qsulCKP4/EWLdLBrOCY90TjB5q+ZYsmxoTghiIRvR6J6Nqec45sVndGIu5co3PjwnX/p7ZWXygulj/Gv7OvpkaNZWWaH3dx5Ic+n3yHDmlOXMjrf9fU6F/inu2oqZH/M59JDwAhwjI7Am7TICmQk6mjtUc0oXSiJhDW2TMLWBnRuDd4uAQ4JnK4JexCWgfiie4vgHa0tqpo+XJl9gAFBRddp4VQWsnpUZbgYlGfT5k9ADKnIvEGuZs3a0JcmG/aA4iQjZZwW49F41NJSZGUwRaWoKLRjp44oQx1QdjO3mtCAwFQt5jIUNcJSMptaGxqanbiEiDj5DtVAKqdPl11x48738++/fud03DBokXavGGDli1Zom07dyo/L0/1DQ3Kyc9XR2vriRAQXqKLLr5YE7Zv9wAUO+kEsM+aNWsgOBjWvI7zhMNuUrFsDh48qAsuuCBlG4RfDESEwYE65s5VuKnJLYw2NDaquKhIwfx8VR88qIoZM9QSiSgzENDhI0eUxfF9bW3u5cnNy1OAsI+iIk2trPQAFDs7Fjfz+uuvD0hhxgwmQeDY7TesLRFXM9DdHHiCly1b1u9A9MEAKH/+fBXGKcBVkYgmZ2b2EmGh1la1ZWWppGe7stGrgY2G27apPK6OtBZh8bHDhEjgzidZ0BRLAObyN2LCNeBeiBtEASEV5GFRkhRrfbA0AGeJjx+OBbLF7fQ3ig8A7du3T6HXXlN+z5Yb6mMH7eH8fFX0ANzaqMPHE4moLG4x9ONAQGe2tfUC0LHGRgUrKlRUV9eLEzYVF7ujlifHKeKVfr/OiQv3OBIOa/rVV5/+SnQ8gF5++WUXD2R7oXCMwVVY9QYELLyyNoTYMwARSgrIUEQt2D4WQC+88ILTb+BKAIT1JByA5LXdoYMBEHE+2z75tYK9N12kFH8jkaG9pVDnn/Gv6QcgFg9tGwziCe6BiIoN3QQ8gMEAhB4DgAiwsuCtWAAR5gnHYBepLWJSnngZE3+DARA60Jbmi1TQ+5CNkcBHyjZq9k/WZ8763/QDUErK9GSIF2FWbrBxMKMBIDbjBjIl+44fO1Z8tKM7z0BT2gHoo48+OqHz9JdYHH1CHI35SSjHrgfEE+JuIAk9CjE5EB1oMBxozw6piQ0VPc6tcJM0a65UWy2ddYG0bZM0/UzpQKVUUCQ1N0o+v8R+ymmzpLLeW8aSDjHtAPTGG2+cOCxpIBOfLK9ZVQOt61QDCMA01HIgVHfPujqlcEhODJaUSU31UqRFygx2gwbuFMyWWsNSUamU3fscKw9AsYcQEH2HU9GOuIsNLsci4zn6EaEK5rnFakM/Qunm28rE7tAcCIhONYAG0peh5E07DsSEc9QLBwPY3inEEcDBWkJMARLilvmfWByUabYDY1WxsEl+AIZizAlefZntySZnIABCOX9z98395gpDAcRAy7Y0lOrKC1anjxINgLCkCCgHAMQFo8sAGvxCgAOLjG/b4clzYostXBQOBJfCkciSxKkGkBfOkRjWIxrO0dc5OgN962LzJxNhHMECANmXBRgBK8DECUkQGJxtoEfcDaWfp7Jsf7npcPdhVADExCbbsjKYAVJXoliYjRs3OnHHDgj0J46bm819Y83Nzo/Etpr+xNCMpWN+P/74Y7dHHvENN7aNiLxE/VnXGwx9+yozogB66aWX3GECYyVh/n/uc59L2Z2xBKDXXnvNLewCHPad8VLAXXFzcITySKcRBdBID2642htLJ9XjVDVLFOBgcCCm4bSn/Un1wzWhXj1jhwIeBxo7czEue5IUQLBKzqhhEXKwd0Sg5KGwWsgGZjcp2ZG645KCad7pXgDCN0OwF5YJlg0KGt9YMfyGHwaZi+xl7zYxMihzOAMxlTlAAJ8OFoLF99jppKw/4X2mDIBCARxOSyzN53HUht8LQHAMJtidoBEOO8DgK7HziwEI5jCng3KaFuEUlMEhSMJrjPeYj4EDgKGEAh48xpRB6bviiitOOhtn1KjgNTxoCoyoDgR4EF9268yge+0VHDMUGFEAjZlRex0ZNgokBRCiidhjOAbrVKmSKciskLNcgK8CXclW22MVZzgRv6FXIdYQaYg5Fkr5RuyhR6FXjUSifcbLEgft820HgidrnxASyiCabewWzx1btr/1oTOiKsQfeWeGCGpCrEGSqF+mo8bTDT0UPRU9NH5cjIPfUU/i2+4P7ftUoiEMLn+LW0YvonOEYZgHlEHb/RPm2LKJAHiAkDwoznyzlIBeRVAZdaNvQXgm0ephURUQ0T5xzNSLRWix0AyMNkx5ZxIJNoNAFqiPss/ffJMX4uMFR38j7tpAQp/4jTYAs107gA5HHzAomBjqZxLtBaGPfPifsoyJvylDf/hQzsBpx+NhZNAnK0d71MsEojtS3owWXjS7OoqxQQ+MF2jBCxZ7SYwF3FGetqiLMdIW8watTZel38wNtICGdkI+qoU7PaUfp7AZuJIq0aASkDBQ2/3AGgwJEL3zzjtOl7FO2bqMTZgd749SzuBZNuDZ4sWLxaUrlIXoTCoTzUAYMH9bGyjluBCYcNz35LFjdJlsOJZxO0I9qBPiADQ4IKCFyPQJTy3XEkBMPozPPoDFQEsfOLCSsgCL+8B4CQBQrKXJhNAGIGEybOsRHIc1NqIDoJHFbtNXnjGxxILTjhkf9I+xQiP6AYDIB9jswhVAahYxv5HXLGLa5rxq6AQo6BN9tVNBKAvtLJIBBsDYCVFhbuijRTsAUPoFQPktVepTB7L9Vn2Z23SEjscf2Z+qYX5325ej0e6rL7OyTrqxJ75d3kgIHX8fRX/aGkt5xuI4AD7gI9R3IMlTogdCLS/vSRRICiBYnl3FaEpZvGcZzkMwF+KEb9ggZUyOx3OQWGU11VzAmRBPFrYAy7dntJNM6bR60S0QMfGbFO133ji4J2w6VsFn3Ha2c6o+ko+x9nWrEDRCJLK/rT8e+XgaxyvhsTREbEOf+Evr7Pxp8lqb8Yo0ot2u2Uw1zr5+71OJZhMfHeADkegE8hcZaSGmdmAkE4o+w/9MCAMDVKa8ASw7Io5J43dkM+BET0Keo7yRh7bsVC7TiSjD9ZDkZZKpF92M8ugX6BXURz47eBudyJRh+k6fER/0hYlCj2BsxNEAVnQHJowx0BZlIDRtIDrRg2iXvCZ+GUfsLTw2XpRvwMupbADfTmC1i/WoAwPBdBZ0Owt0i6Ux9ICO6CbkIZaKZFGbjDH2PjHmBmBxQix6n93TwVgZF23YwZ+MAWAzRvRR5s2uXqAe+pdq2SmpEk3DdJwJg8OYPkRDdNh0HiaPZ0wKz+gok0/HeE7nABcEM4vArnrkd5Y0UJDt3GQz8U05py2UXspccskl7k4u2mRSUG6ZQJRCwMRzQGDmKJPF70yqxczwUgBKQmGZKJR0LCAIx3OIazoZ46dfXHZLPQSoMUbaID904Rta0QfyQgfKAUry7tixwz2DDnAiuAX9JC/f5sKgHtPtjMbcBcakM06sLMoSeQgtGRughA7UA2h4Rj94CZh8jCB+s5Py7b4OsygBEysKzDFjp33qgV7QhzlM5UoZdR3IlkqG4p1m0NSDi4CJOZXJ86b3pm6/AZRIFjNpmLB21nH85IFqk/+guz86jOkAVpeJIAvdtIAqOB2g4w1L5vTrj5yP7ZORhme0Y+c0w0F4e+GKcDq4lonLWHLG6y/xQE71O/nj+8z/cCe4pDlmyRcrWuLrNR0I7h171nRfDsXBvnRJAYTyZ7slYhdU8WXAUiGo6Q/kM1Yc62xDFPCcQZhDzHw3DAYAwCIBmfkqEHOUw+cEazVikR/RRP3UgdiDhfPcQIaOg3ihvPWP/0kAkDbIQ1nEC3noHwABMJbHHJr8T34AheiEtfMbrJ+2mUSAzDMm2OpB/6ANU7LpH1uYoBPiDdHACwlNbO8bL6HtVLH+8m23TKODmU4Hx7W+QpNY3dR8U+hgOGspxzP6TtuxehC0tztXhx1AEAYZCkiYSDoAt0FMoMgh91GaUVptj7optRbW4S6B61myYNLNWrEL1HiTeVvs6H8jGG3hTKM+lEw7cAFC8bddvw3xUZ7N6YejEOcYif7RNm2ag5Ky1Mu1khwVw4TxMjAGc+rZcoDpbdzLRT/oJ9xgwYIFTpczvwmgABC0ZWAGnLTBBNFHwIk+Q0A8dcAxoA3tQ2fb22YcyEDKhFOnnTaCIg0YqYc6DAymh5LXbn82APEbbTJuxhCrB/EMmg0lrCYpB0qkmyRi9wyawfS3E0NxPA72LWFCIDqTmeqEtFPt5BuMww6682IAzIE6UYdStj/0Tgog3kTjQPxtay8ABdZrlg9cqK+rKvvTCS/P+KVAUgAhVrZu3erYM2IANm4XoWG+whbxM8AqzUcxfsng9XywFOi3FYbiBidC6TrVpvJgB+OVG3kK9BtAI981r8XxQIGkAMKsRPm0MAcsithdFeYXYpCxgVDJgpr6IkZ/g64S1WEe3P4EQyVrB1MecxkLJlUg2XiY1JHsY9K1MAiJiYo5jP8BMGFuAhD0HiYOExoLDAUbENk5h6YjoXDb+grKNuasrYdRL+C0NTVzyZOHdSj8KJYwsXmOuU352IVU+sOyAb4k8yERkoDVRTna4UOdmMy22GtXTVqfLMgKIDEOwMRLZGtaIzkp46mtpGthKM5vv/22mzQIisLMegwEZv3K1mvMc4qSjb8CHxC/2boPPh3K4k+hLBOGf4OJBDz4cMhvC5RMNkFnKPCAg4m2tTjK8rstbMb6PDBzATPto/jbve6UwX9FO+bsxEBgrcfCOfGVWHAWXArgm2/F1rT6w+HG08QPV189HWi4KDlO68Ev9/q6darrccDGD6O4okJXXnVVUsPJA9A4nfjh6DYcGV/fjjVr1PHccwmrDHz5y1p+991JI049AA3HTIzDOtBfOWYQHfXwk08q+uKLCUfhv+YaXXbvvW4pJFHyADQOJ7+vLpulHJ/HrhznOUbIq6++quXLl7u1tld+9zt1btqUsFrfkiW66qabkm4G9QB0GgFo04YN2r9+vbrauW2sd/KVlGjptdc6TkJQHc5gO1fS3cYYd+uilcaY6OtwDQ9ApxGA/rR2rdrvvbfnzrU4AE2bptL773cRAli9nGY20IVZT4SdRmBJNJT/evhhtf/yl4l1lSlTVHLffc6lgWsDlwr+PfxcqcJW+yKbx4FOI1D99YUXVPf88yg5J40qo7xc82644cSNRfjMEF3EbOOPw7cXe40EehL+Mvx1ifQpxJpzxnbhJfTSaUEBnKxsFEg0pThCccjGb0ECKOwUxhNPsJwF1nE70gePP66uQ4dOpk0goIKvf11f/MpXPACdFsgZ4iAAHMs8HBUMZ2L1AS99/Z13quvw4YS1Z/7sZ/r6D37gAWiItD/tits2KjjQoR/9SJ0JPNTucIif/1xfW7HCA9Bph4BhGhD60ca//13tDdxXFZc4o/rii108tacDDRPB07Wa/wNXaEt0JwLFxg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2" descr="data:image/png;base64,iVBORw0KGgoAAAANSUhEUgAAAJAAAABsCAYAAACFFjvaAAAdkklEQVR4Xu2deWzc5ZnHv54Zj+8rjuOcOOFIIJCEEMgBodCW0kJRK7ptpVZs/wBBUdPS0iOForQgoQqWFFBSlQrK0S67qFttoYIFWsIWWsgBSThyEDA5SZw4cXzP2GN77NXntZ/seDLj8RUfmd8rjcb+zXs+7/f3XO/zvm9GV1dXl7zkUWCQFMjwADRIynnFHAU8AHlAGBIFPAANiXxeYQ9AHgaGRAEPQEMin1fYA5CHgSFRwAPQkMjnFfYA5GFgSBTwADQk8nmFPQB5GBgSBTwADYl8XuGkADq6YYN2rFmjuStWqHz58pSU2vunP6nx4481b+VK+fx+dYTDeu+++zT58stVunChjr/7rqZceaV8gUDKuup27FBne7tKL7wwZV4vw+hSICGAOjs6tPmOO7Tv2Wc144tf1OLVqxVtaVFjZaWikYhyysvlz87WsbfeUn5FhQPIzrVrVbN1q+bceKN82dmaMG+e9j/3nArPOUdVr76q6n/+U0seeki5U6e6vzOLilS2eLEyfD4Hrua9e93/vmBQb9x8s6tz9k03qaW62tXVcuSI2kMhBfLy1FZXp0h9vSYuXKi2hgbXLnkKzz57dKmZhq0nBFDj7t1af+utmnrVVTr48su69JFH1FZfrzdvuUX+nByd/a1v6cBzzylvxgyR94Lbb1fz/v366PHHNenSS1WzZYsWrlqlj59+WtO/8AUdXb/ePZt/xx2qeuUVRerq1N7YqJlf+5qySkq04+GHVXzeeQodPKjzv/99vXPPPcqZOlVn33CDdv32t7rs0Ue1/9lnVf/BBw6QHz32mIrmzNG5t96qbatXK3/mTIUOHNCSBx/UhAUL0nAaR2/ICQH00VNPqfLJJzXn5pvdBJ71zW+q9KKL9PbKlQ5MDbt2qfL3v9flTzzhOAbcaNcjjziQMInrv/MdTb/mGh186SVVXH+9oq2tjgtd8MMfasOKFZpx3XWOs7QeO+YAlDttmub/9KfqaG529b15662a/KlPOTBsueuubgD9+c+q37XLAaj23Xe1/LHHtOePf3T9PPMb33AAm/nVr+rcW24ZPWqmYcsnAai9uVn/vPFGhT75RFkTJjjOkzVxouZ+97va9sADbuJq339fO3/9aweguu3bFSwq0rFNm5woWvrww45TTfv85x33cgCKRFS1bp3mr1yp9StWOEBm+P1OH6rdtk3+YNBxp0N//avKlizR1l/84gSAEKWX/uY32v3MMwofOqTC2bOduFu6dq32PPOMPnriCZ1/220OXFOuuEKTli1Lw2kcvSGfBCCU57dWrtSyNWucHgJA3vz2t91bfuD557X80UedGNt0++1OJ4JjLH7gAacPJQNQsLBQm++803G01poaHXjhBaf7zPvJT5Q3fbre+vGP1RWNOu6y5Fe/ckClHxeuWuV0q0htrdN9CmbN6gbQvn1aumaNA9TG225TuKpKwZISLVu7VkWzZ48eNdOw5UGb8Z3RqCI1NY77IMJSJYATyM11H/4GeACLhMUG58ueONEBCyUe0GSVlkpdXU4EZubnJ2zC5T1+3AEITualkaXAoAE0st30WhurFMjYfffnU8ZEv7T4gbHaf69fo0wBD0CjPAHjvXkPQON9Bke5/x6ARnkCxnvznhI93mdwlPs/ogD629/+ptzcRCa/bwTI0HlSGz5fQJdeemnKtpuamrR161aVlZWlzDtaGfbs2aPrrrtuxJsfUQDdf98vdWjjOh3MyJU/EFBBQYFaW1sVCASUm5unY0erlZWdq4yMbsOwq7NLR48ePSVEYUPu/f/2oC6++OKU9QOg5uZmTZkyJWXe0cqwa9cunXvuuSPe/IgC6D//42l9+tOfVks4LH9mpjo6OpSVGVRhUaHaO9r1+6ee0saN69XW1nYKCZHRU3eXVv38Hi1aNDAAbdmyRbm5ub3619LSoosuukgffvihG5MDf8+O8SNHjrj8xcXFvcrU19eLcvGg3Llzp+bOndsrb3V1tXvJJkyY4J5nZHSPgZePdklpAaD33nlHZxQH1VUwSdXNXSrN6VR7R1QtrW0qLMiXz5ehYDBT2dk5pwRAoVBI1UcOO1F07NgxtbW1a34/Vu9jOVCiiQI4c+bMcQAKh8PavXu38vPz3ae0tNSBKSsrSwcOHFBhYaGi0agDVU5OjvutsrJS8+bN0/Tp0/Xss8/qjDPOOAFEgDZp0iTxXVNT4+jC77xkjMO4TloAaPXq1frHP/6hkkBATZIyMzMdMVm+6OqMKuD3qaOjU23t7acEQLGcwZeRobvvuUcLFy5M2VYiAK1fv14+n09Lly51wDEA8Q0oIpGIsrOzHTja29s1c+ZMB4pgMOh+B2QAiOf8zjP+B0BXX321y2v02b9/v/x+v84777wTfQVQcLe0AtCqVav02osvKpCVpUh7uzp8PkVaW5zek+n3qbMz6rhCKBxOOalDzcCEPP30v2vhwm4R0FdKBCBEDRN7zTXXnASg2LoMQPFiafv27Q4wZ511Vq+mAdD111/f6xkABWDxOk4s10kLDvTee+859ov4YAIhIIr0SKbGxkbHHdAnPvnkEyc60CXgFokSefkg/tBXbKLef/991dbW6sorr+w3gKjH9LvDhw87DjNx4sRezW7bts31iZSXl+e4nAegHhJt3rzZESzaYSIqw1ljKIUQqrPzZFN7uMGFaKCdrKygGhoaBRAw0b/0pS8lbOqtt95yQPne976nqVOnngAQLwGih2fxIiwZBwK86EgkzG5enpKSElc/33AZRDovFglaoTx7AOqh6LvvvusI1X7sA/kUdU8ziytUH46qbFL5SZbKcIPH6muLRFRXXy8m1N72gYowRFBRUZFmzJhxAkDoJFVVVb2qAjBYYHAeFGez4NatW+eU6smTJ6uhocGBEa742c9+9gSATGmmLEp4/FlgAPCcc85x7aWFCANAWCUtu19RcyisQMCvsjMvUW0kS5PKJ5+wWGwGEHOnIjEhiJChAAglGrFn5jvK8wcffOAmOjYhJhkHnAouC0chwQmdAZGRcYLzAhB+R7SREHn8jq5FW+Xl5b3qhnOZHyutAMRb2tzUKH8g073BrS1hB6C6toD2Vh1XYfEEdXa0a2ZhhyMcoBvOFA6FnIOyqbl50Bzo7bffdmY0VpSJsESTuHfvXqGEz58/33Eh8xMdOnTIDWnatGm9hrZp0yYtWbLEPWPspgPxPyCNTdZuWnEg5DpvlbFjzFo80AAoJy9fHR3doo1UXJjv3lImGzHg62hRR1O11NWdx18wRdmFAwdXU2Oj86k0h0KDBhDLMii5l112Wb8BFD/5iSyrZFaYByBJiLD8AkDS5RyGJcVFTozAjQBQX2tNLCWEaqtU3HZI6uxWwuuDZ8ifP9GBDC4V6GpXQ2u3s40U9AWVk9eb7fN8OACEtYQv5vLLL+8FIEQVnAPxgzhCz8HjfOaZZ/ZSkuFMcBc4GP0nPy/JX/7yF+cHqqurc6KNFwwdiUTdPIOT4aSkbuNKaSPC4EBF4d1qbmpQ0O9XsLRCBxq6UgIolQiD4JFQvY627VCGP0MNdc2aM6lCZVOXnlR0OACEFcXE4oiMFWHoLzznG+DwN2PmG10IJRqRhj4DJ+bFQNHm7wsvvFAo18uXLxcAA4hwORN7gAl3AnUtWrTI6UZpByA4RaG/VRnqNtk7/bk6dKx+yABKBbDY34cDQIl0kVQ6kCfCBjJLCfI6EZafJ2X4xFICYOJtampsGPMAQtTin0FswDViE+Y0xgAiLd6MR9xg7sONYhPWGvWYxWW/waUQabEJDgTnil9kRozhmIV7seB62q/GmxkfzcxRdW2D/FnZmpAbVLS5TsXFJSMWbwMHOlZT48RBf/1ArF0hUuJX1Yf4Tg1LccQpPqS0ABD6QLi1Uy3t3T6QwrwsdbW3KL+gYEQBNFArDABVVFQ4R2iqBLfB/3P22We7MaKfATzzXh9nH1sw6Ex4uIiFZ6Ago0zbKj1KdqJEvuNVVQpkZqqkvNw5EUlpASDEVqQ6opqjNSrIy1dheZE6gu2nFYBwUj7zzDM6//zznQsC0YayC1AQXYALkYeCDPdAbCHOACdgQ2RhtbHOZinU2KjaykrlTJyoSCCgnQ895DZTXnHXXekFIDhQVcSnhvp6lU8oUlFuljpDjacVgOAQLE0ABMABcNBfbI3LrDRigxCj6EFwHpZC0GngPCzwxi40H+P0kz/8QQULFmjKsmWu3trt2xXas0dts2erIJ1EWFdzi3zKUMCXIeVkqbmtVYWFRaeNCEsl4objd0C6d8MGhQ8cUGTmTOWXlKSHCIMDlVRWqqG5WX4WCKdOVUtu7pjnQIiWeOtrOIAwHHXAjRJ5tYej7lR1jGhMtFlhoU9CamysV3ZWjspmTlJr19hXoomFZuUc8WKRhYgllOG+vtF5EE/2bfkRW9RjoSyxdcbnTdZGbN04M6+99tpU8z3sv484gNxaWFW1FO12JGaWlSrk05jnQN6ujMTYGxUAFezbp9qmJuVnZSlr1izVdHaqoLBwTOtAWFZNhGvEHBIaRVkuKlJ2ExHe/586cnIUbW9XVs8OjROWVF6eckMh2b4QnodRridPVkZtba86MkpK1HzsmPLiDiVtzstTfijUK28oGnXnIqWNGV/w6qsulCKP4/EWLdLBrOCY90TjB5q+ZYsmxoTghiIRvR6J6Nqec45sVndGIu5co3PjwnX/p7ZWXygulj/Gv7OvpkaNZWWaH3dx5Ic+n3yHDmlOXMjrf9fU6F/inu2oqZH/M59JDwAhwjI7Am7TICmQk6mjtUc0oXSiJhDW2TMLWBnRuDd4uAQ4JnK4JexCWgfiie4vgHa0tqpo+XJl9gAFBRddp4VQWsnpUZbgYlGfT5k9ADKnIvEGuZs3a0JcmG/aA4iQjZZwW49F41NJSZGUwRaWoKLRjp44oQx1QdjO3mtCAwFQt5jIUNcJSMptaGxqanbiEiDj5DtVAKqdPl11x48738++/fud03DBokXavGGDli1Zom07dyo/L0/1DQ3Kyc9XR2vriRAQXqKLLr5YE7Zv9wAUO+kEsM+aNWsgOBjWvI7zhMNuUrFsDh48qAsuuCBlG4RfDESEwYE65s5VuKnJLYw2NDaquKhIwfx8VR88qIoZM9QSiSgzENDhI0eUxfF9bW3u5cnNy1OAsI+iIk2trPQAFDs7Fjfz+uuvD0hhxgwmQeDY7TesLRFXM9DdHHiCly1b1u9A9MEAKH/+fBXGKcBVkYgmZ2b2EmGh1la1ZWWppGe7stGrgY2G27apPK6OtBZh8bHDhEjgzidZ0BRLAObyN2LCNeBeiBtEASEV5GFRkhRrfbA0AGeJjx+OBbLF7fQ3ig8A7du3T6HXXlN+z5Yb6mMH7eH8fFX0ANzaqMPHE4moLG4x9ONAQGe2tfUC0LHGRgUrKlRUV9eLEzYVF7ujlifHKeKVfr/OiQv3OBIOa/rVV5/+SnQ8gF5++WUXD2R7oXCMwVVY9QYELLyyNoTYMwARSgrIUEQt2D4WQC+88ILTb+BKAIT1JByA5LXdoYMBEHE+2z75tYK9N12kFH8jkaG9pVDnn/Gv6QcgFg9tGwziCe6BiIoN3QQ8gMEAhB4DgAiwsuCtWAAR5gnHYBepLWJSnngZE3+DARA60Jbmi1TQ+5CNkcBHyjZq9k/WZ8763/QDUErK9GSIF2FWbrBxMKMBIDbjBjIl+44fO1Z8tKM7z0BT2gHoo48+OqHz9JdYHH1CHI35SSjHrgfEE+JuIAk9CjE5EB1oMBxozw6piQ0VPc6tcJM0a65UWy2ddYG0bZM0/UzpQKVUUCQ1N0o+v8R+ymmzpLLeW8aSDjHtAPTGG2+cOCxpIBOfLK9ZVQOt61QDCMA01HIgVHfPujqlcEhODJaUSU31UqRFygx2gwbuFMyWWsNSUamU3fscKw9AsYcQEH2HU9GOuIsNLsci4zn6EaEK5rnFakM/Qunm28rE7tAcCIhONYAG0peh5E07DsSEc9QLBwPY3inEEcDBWkJMARLilvmfWByUabYDY1WxsEl+AIZizAlefZntySZnIABCOX9z98395gpDAcRAy7Y0lOrKC1anjxINgLCkCCgHAMQFo8sAGvxCgAOLjG/b4clzYostXBQOBJfCkciSxKkGkBfOkRjWIxrO0dc5OgN962LzJxNhHMECANmXBRgBK8DECUkQGJxtoEfcDaWfp7Jsf7npcPdhVADExCbbsjKYAVJXoliYjRs3OnHHDgj0J46bm819Y83Nzo/Etpr+xNCMpWN+P/74Y7dHHvENN7aNiLxE/VnXGwx9+yozogB66aWX3GECYyVh/n/uc59L2Z2xBKDXXnvNLewCHPad8VLAXXFzcITySKcRBdBID2642htLJ9XjVDVLFOBgcCCm4bSn/Un1wzWhXj1jhwIeBxo7czEue5IUQLBKzqhhEXKwd0Sg5KGwWsgGZjcp2ZG645KCad7pXgDCN0OwF5YJlg0KGt9YMfyGHwaZi+xl7zYxMihzOAMxlTlAAJ8OFoLF99jppKw/4X2mDIBCARxOSyzN53HUht8LQHAMJtidoBEOO8DgK7HziwEI5jCng3KaFuEUlMEhSMJrjPeYj4EDgKGEAh48xpRB6bviiitOOhtn1KjgNTxoCoyoDgR4EF9268yge+0VHDMUGFEAjZlRex0ZNgokBRCiidhjOAbrVKmSKciskLNcgK8CXclW22MVZzgRv6FXIdYQaYg5Fkr5RuyhR6FXjUSifcbLEgft820HgidrnxASyiCabewWzx1btr/1oTOiKsQfeWeGCGpCrEGSqF+mo8bTDT0UPRU9NH5cjIPfUU/i2+4P7ftUoiEMLn+LW0YvonOEYZgHlEHb/RPm2LKJAHiAkDwoznyzlIBeRVAZdaNvQXgm0ephURUQ0T5xzNSLRWix0AyMNkx5ZxIJNoNAFqiPss/ffJMX4uMFR38j7tpAQp/4jTYAs107gA5HHzAomBjqZxLtBaGPfPifsoyJvylDf/hQzsBpx+NhZNAnK0d71MsEojtS3owWXjS7OoqxQQ+MF2jBCxZ7SYwF3FGetqiLMdIW8watTZel38wNtICGdkI+qoU7PaUfp7AZuJIq0aASkDBQ2/3AGgwJEL3zzjtOl7FO2bqMTZgd749SzuBZNuDZ4sWLxaUrlIXoTCoTzUAYMH9bGyjluBCYcNz35LFjdJlsOJZxO0I9qBPiADQ4IKCFyPQJTy3XEkBMPozPPoDFQEsfOLCSsgCL+8B4CQBQrKXJhNAGIGEybOsRHIc1NqIDoJHFbtNXnjGxxILTjhkf9I+xQiP6AYDIB9jswhVAahYxv5HXLGLa5rxq6AQo6BN9tVNBKAvtLJIBBsDYCVFhbuijRTsAUPoFQPktVepTB7L9Vn2Z23SEjscf2Z+qYX5325ej0e6rL7OyTrqxJ75d3kgIHX8fRX/aGkt5xuI4AD7gI9R3IMlTogdCLS/vSRRICiBYnl3FaEpZvGcZzkMwF+KEb9ggZUyOx3OQWGU11VzAmRBPFrYAy7dntJNM6bR60S0QMfGbFO133ji4J2w6VsFn3Ha2c6o+ko+x9nWrEDRCJLK/rT8e+XgaxyvhsTREbEOf+Evr7Pxp8lqb8Yo0ot2u2Uw1zr5+71OJZhMfHeADkegE8hcZaSGmdmAkE4o+w/9MCAMDVKa8ASw7Io5J43dkM+BET0Keo7yRh7bsVC7TiSjD9ZDkZZKpF92M8ugX6BXURz47eBudyJRh+k6fER/0hYlCj2BsxNEAVnQHJowx0BZlIDRtIDrRg2iXvCZ+GUfsLTw2XpRvwMupbADfTmC1i/WoAwPBdBZ0Owt0i6Ux9ICO6CbkIZaKZFGbjDH2PjHmBmBxQix6n93TwVgZF23YwZ+MAWAzRvRR5s2uXqAe+pdq2SmpEk3DdJwJg8OYPkRDdNh0HiaPZ0wKz+gok0/HeE7nABcEM4vArnrkd5Y0UJDt3GQz8U05py2UXspccskl7k4u2mRSUG6ZQJRCwMRzQGDmKJPF70yqxczwUgBKQmGZKJR0LCAIx3OIazoZ46dfXHZLPQSoMUbaID904Rta0QfyQgfKAUry7tixwz2DDnAiuAX9JC/f5sKgHtPtjMbcBcakM06sLMoSeQgtGRughA7UA2h4Rj94CZh8jCB+s5Py7b4OsygBEysKzDFjp33qgV7QhzlM5UoZdR3IlkqG4p1m0NSDi4CJOZXJ86b3pm6/AZRIFjNpmLB21nH85IFqk/+guz86jOkAVpeJIAvdtIAqOB2g4w1L5vTrj5yP7ZORhme0Y+c0w0F4e+GKcDq4lonLWHLG6y/xQE71O/nj+8z/cCe4pDlmyRcrWuLrNR0I7h171nRfDsXBvnRJAYTyZ7slYhdU8WXAUiGo6Q/kM1Yc62xDFPCcQZhDzHw3DAYAwCIBmfkqEHOUw+cEazVikR/RRP3UgdiDhfPcQIaOg3ihvPWP/0kAkDbIQ1nEC3noHwABMJbHHJr8T34AheiEtfMbrJ+2mUSAzDMm2OpB/6ANU7LpH1uYoBPiDdHACwlNbO8bL6HtVLH+8m23TKODmU4Hx7W+QpNY3dR8U+hgOGspxzP6TtuxehC0tztXhx1AEAYZCkiYSDoAt0FMoMgh91GaUVptj7optRbW4S6B61myYNLNWrEL1HiTeVvs6H8jGG3hTKM+lEw7cAFC8bddvw3xUZ7N6YejEOcYif7RNm2ag5Ky1Mu1khwVw4TxMjAGc+rZcoDpbdzLRT/oJ9xgwYIFTpczvwmgABC0ZWAGnLTBBNFHwIk+Q0A8dcAxoA3tQ2fb22YcyEDKhFOnnTaCIg0YqYc6DAymh5LXbn82APEbbTJuxhCrB/EMmg0lrCYpB0qkmyRi9wyawfS3E0NxPA72LWFCIDqTmeqEtFPt5BuMww6682IAzIE6UYdStj/0Tgog3kTjQPxtay8ABdZrlg9cqK+rKvvTCS/P+KVAUgAhVrZu3erYM2IANm4XoWG+whbxM8AqzUcxfsng9XywFOi3FYbiBidC6TrVpvJgB+OVG3kK9BtAI981r8XxQIGkAMKsRPm0MAcsithdFeYXYpCxgVDJgpr6IkZ/g64S1WEe3P4EQyVrB1MecxkLJlUg2XiY1JHsY9K1MAiJiYo5jP8BMGFuAhD0HiYOExoLDAUbENk5h6YjoXDb+grKNuasrYdRL+C0NTVzyZOHdSj8KJYwsXmOuU352IVU+sOyAb4k8yERkoDVRTna4UOdmMy22GtXTVqfLMgKIDEOwMRLZGtaIzkp46mtpGthKM5vv/22mzQIisLMegwEZv3K1mvMc4qSjb8CHxC/2boPPh3K4k+hLBOGf4OJBDz4cMhvC5RMNkFnKPCAg4m2tTjK8rstbMb6PDBzATPto/jbve6UwX9FO+bsxEBgrcfCOfGVWHAWXArgm2/F1rT6w+HG08QPV189HWi4KDlO68Ev9/q6darrccDGD6O4okJXXnVVUsPJA9A4nfjh6DYcGV/fjjVr1PHccwmrDHz5y1p+991JI049AA3HTIzDOtBfOWYQHfXwk08q+uKLCUfhv+YaXXbvvW4pJFHyADQOJ7+vLpulHJ/HrhznOUbIq6++quXLl7u1tld+9zt1btqUsFrfkiW66qabkm4G9QB0GgFo04YN2r9+vbrauW2sd/KVlGjptdc6TkJQHc5gO1fS3cYYd+uilcaY6OtwDQ9ApxGA/rR2rdrvvbfnzrU4AE2bptL773cRAli9nGY20IVZT4SdRmBJNJT/evhhtf/yl4l1lSlTVHLffc6lgWsDlwr+PfxcqcJW+yKbx4FOI1D99YUXVPf88yg5J40qo7xc82644cSNRfjMEF3EbOOPw7cXe40EehL+Mvx1ifQpxJpzxnbhJfTSaUEBnKxsFEg0pThCccjGb0ECKOwUxhNPsJwF1nE70gePP66uQ4dOpk0goIKvf11f/MpXPACdFsgZ4iAAHMs8HBUMZ2L1AS99/Z13quvw4YS1Z/7sZ/r6D37gAWiItD/tits2KjjQoR/9SJ0JPNTucIif/1xfW7HCA9Bph4BhGhD60ca//13tDdxXFZc4o/rii108tacDDRPB07Wa/wNXaEt0JwLFxgAAAABJRU5ErkJgg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97036314d2_0_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History of Node-Red</a:t>
            </a:r>
            <a:endParaRPr b="1">
              <a:solidFill>
                <a:schemeClr val="accent5"/>
              </a:solidFill>
            </a:endParaRPr>
          </a:p>
        </p:txBody>
      </p:sp>
      <p:pic>
        <p:nvPicPr>
          <p:cNvPr id="212" name="Google Shape;212;g97036314d2_0_11"/>
          <p:cNvPicPr preferRelativeResize="0"/>
          <p:nvPr/>
        </p:nvPicPr>
        <p:blipFill rotWithShape="1">
          <a:blip r:embed="rId3">
            <a:alphaModFix/>
          </a:blip>
          <a:srcRect/>
          <a:stretch/>
        </p:blipFill>
        <p:spPr>
          <a:xfrm>
            <a:off x="912685" y="1369314"/>
            <a:ext cx="945661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97036314d2_0_18"/>
          <p:cNvSpPr txBox="1">
            <a:spLocks noGrp="1"/>
          </p:cNvSpPr>
          <p:nvPr>
            <p:ph type="title"/>
          </p:nvPr>
        </p:nvSpPr>
        <p:spPr>
          <a:xfrm>
            <a:off x="838200" y="365125"/>
            <a:ext cx="10515600" cy="92417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Who uses Node-Red?</a:t>
            </a:r>
            <a:endParaRPr b="1">
              <a:solidFill>
                <a:schemeClr val="accent5"/>
              </a:solidFill>
            </a:endParaRPr>
          </a:p>
        </p:txBody>
      </p:sp>
      <p:pic>
        <p:nvPicPr>
          <p:cNvPr id="218" name="Google Shape;218;g97036314d2_0_18"/>
          <p:cNvPicPr preferRelativeResize="0"/>
          <p:nvPr/>
        </p:nvPicPr>
        <p:blipFill rotWithShape="1">
          <a:blip r:embed="rId3">
            <a:alphaModFix/>
          </a:blip>
          <a:srcRect/>
          <a:stretch/>
        </p:blipFill>
        <p:spPr>
          <a:xfrm>
            <a:off x="915924" y="1289304"/>
            <a:ext cx="9105900" cy="517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97036314d2_0_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What does Node-Red realize?</a:t>
            </a:r>
            <a:endParaRPr b="1">
              <a:solidFill>
                <a:schemeClr val="accent5"/>
              </a:solidFill>
            </a:endParaRPr>
          </a:p>
        </p:txBody>
      </p:sp>
      <p:pic>
        <p:nvPicPr>
          <p:cNvPr id="224" name="Google Shape;224;g97036314d2_0_39"/>
          <p:cNvPicPr preferRelativeResize="0"/>
          <p:nvPr/>
        </p:nvPicPr>
        <p:blipFill rotWithShape="1">
          <a:blip r:embed="rId3">
            <a:alphaModFix/>
          </a:blip>
          <a:srcRect/>
          <a:stretch/>
        </p:blipFill>
        <p:spPr>
          <a:xfrm>
            <a:off x="960500" y="1526013"/>
            <a:ext cx="9381363" cy="497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97036314d2_0_47"/>
          <p:cNvSpPr txBox="1">
            <a:spLocks noGrp="1"/>
          </p:cNvSpPr>
          <p:nvPr>
            <p:ph type="title"/>
          </p:nvPr>
        </p:nvSpPr>
        <p:spPr>
          <a:xfrm>
            <a:off x="838200" y="365125"/>
            <a:ext cx="10515600" cy="9790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Is it difficult to connector a new connector?</a:t>
            </a:r>
            <a:endParaRPr b="1">
              <a:solidFill>
                <a:schemeClr val="accent5"/>
              </a:solidFill>
            </a:endParaRPr>
          </a:p>
        </p:txBody>
      </p:sp>
      <p:pic>
        <p:nvPicPr>
          <p:cNvPr id="230" name="Google Shape;230;g97036314d2_0_47"/>
          <p:cNvPicPr preferRelativeResize="0"/>
          <p:nvPr/>
        </p:nvPicPr>
        <p:blipFill rotWithShape="1">
          <a:blip r:embed="rId3">
            <a:alphaModFix/>
          </a:blip>
          <a:srcRect/>
          <a:stretch/>
        </p:blipFill>
        <p:spPr>
          <a:xfrm>
            <a:off x="1124712" y="1344168"/>
            <a:ext cx="9942576"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97036314d2_0_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What is the latest feature in Node-Red?</a:t>
            </a:r>
            <a:endParaRPr b="1">
              <a:solidFill>
                <a:schemeClr val="accent5"/>
              </a:solidFill>
            </a:endParaRPr>
          </a:p>
        </p:txBody>
      </p:sp>
      <p:pic>
        <p:nvPicPr>
          <p:cNvPr id="236" name="Google Shape;236;g97036314d2_0_55"/>
          <p:cNvPicPr preferRelativeResize="0"/>
          <p:nvPr/>
        </p:nvPicPr>
        <p:blipFill rotWithShape="1">
          <a:blip r:embed="rId3">
            <a:alphaModFix/>
          </a:blip>
          <a:srcRect/>
          <a:stretch/>
        </p:blipFill>
        <p:spPr>
          <a:xfrm>
            <a:off x="838200" y="1449133"/>
            <a:ext cx="10207752" cy="503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97036314d2_0_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242" name="Google Shape;242;g97036314d2_0_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800"/>
              <a:buNone/>
            </a:pPr>
            <a:endParaRPr/>
          </a:p>
        </p:txBody>
      </p:sp>
      <p:pic>
        <p:nvPicPr>
          <p:cNvPr id="243" name="Google Shape;243;g97036314d2_0_85"/>
          <p:cNvPicPr preferRelativeResize="0"/>
          <p:nvPr/>
        </p:nvPicPr>
        <p:blipFill rotWithShape="1">
          <a:blip r:embed="rId3">
            <a:alphaModFix/>
          </a:blip>
          <a:srcRect/>
          <a:stretch/>
        </p:blipFill>
        <p:spPr>
          <a:xfrm>
            <a:off x="1277938" y="452438"/>
            <a:ext cx="9431337" cy="566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97036314d2_0_536"/>
          <p:cNvSpPr txBox="1">
            <a:spLocks noGrp="1"/>
          </p:cNvSpPr>
          <p:nvPr>
            <p:ph type="title"/>
          </p:nvPr>
        </p:nvSpPr>
        <p:spPr>
          <a:xfrm>
            <a:off x="1814576" y="571217"/>
            <a:ext cx="3014345" cy="70211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95"/>
              </a:spcBef>
              <a:spcAft>
                <a:spcPts val="0"/>
              </a:spcAft>
              <a:buSzPts val="1800"/>
              <a:buNone/>
            </a:pPr>
            <a:r>
              <a:rPr lang="en-US"/>
              <a:t>Architecture</a:t>
            </a:r>
            <a:endParaRPr/>
          </a:p>
        </p:txBody>
      </p:sp>
      <p:sp>
        <p:nvSpPr>
          <p:cNvPr id="249" name="Google Shape;249;g97036314d2_0_536"/>
          <p:cNvSpPr txBox="1"/>
          <p:nvPr/>
        </p:nvSpPr>
        <p:spPr>
          <a:xfrm>
            <a:off x="1785316" y="4347203"/>
            <a:ext cx="9579370" cy="2167260"/>
          </a:xfrm>
          <a:prstGeom prst="rect">
            <a:avLst/>
          </a:prstGeom>
          <a:noFill/>
          <a:ln>
            <a:noFill/>
          </a:ln>
        </p:spPr>
        <p:txBody>
          <a:bodyPr spcFirstLastPara="1" wrap="square" lIns="0" tIns="88900" rIns="0" bIns="0" anchor="t" anchorCtr="0">
            <a:spAutoFit/>
          </a:bodyPr>
          <a:lstStyle/>
          <a:p>
            <a:pPr marL="180340" marR="0" lvl="0" indent="-167640" algn="l"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676767"/>
                </a:solidFill>
                <a:latin typeface="Calibri"/>
                <a:ea typeface="Calibri"/>
                <a:cs typeface="Calibri"/>
                <a:sym typeface="Calibri"/>
              </a:rPr>
              <a:t>Runs on node.js</a:t>
            </a:r>
            <a:endParaRPr sz="2000" b="0" i="0" u="none" strike="noStrike" cap="none">
              <a:solidFill>
                <a:srgbClr val="000000"/>
              </a:solidFill>
              <a:latin typeface="Calibri"/>
              <a:ea typeface="Calibri"/>
              <a:cs typeface="Calibri"/>
              <a:sym typeface="Calibri"/>
            </a:endParaRPr>
          </a:p>
          <a:p>
            <a:pPr marL="180340" marR="0" lvl="0" indent="-167640" algn="l" rtl="0">
              <a:lnSpc>
                <a:spcPct val="100000"/>
              </a:lnSpc>
              <a:spcBef>
                <a:spcPts val="600"/>
              </a:spcBef>
              <a:spcAft>
                <a:spcPts val="0"/>
              </a:spcAft>
              <a:buClr>
                <a:srgbClr val="000000"/>
              </a:buClr>
              <a:buSzPts val="2000"/>
              <a:buFont typeface="Noto Sans Symbols"/>
              <a:buChar char="▪"/>
            </a:pPr>
            <a:r>
              <a:rPr lang="en-US" sz="2000" b="0" i="0" u="none" strike="noStrike" cap="none">
                <a:solidFill>
                  <a:srgbClr val="676767"/>
                </a:solidFill>
                <a:latin typeface="Calibri"/>
                <a:ea typeface="Calibri"/>
                <a:cs typeface="Calibri"/>
                <a:sym typeface="Calibri"/>
              </a:rPr>
              <a:t>Can exploit the 29,000+ open-source modules available via npm to add new functionality...</a:t>
            </a:r>
            <a:endParaRPr sz="2000" b="0" i="0" u="none" strike="noStrike" cap="none">
              <a:solidFill>
                <a:srgbClr val="000000"/>
              </a:solidFill>
              <a:latin typeface="Calibri"/>
              <a:ea typeface="Calibri"/>
              <a:cs typeface="Calibri"/>
              <a:sym typeface="Calibri"/>
            </a:endParaRPr>
          </a:p>
          <a:p>
            <a:pPr marL="180340" marR="5080" lvl="0" indent="-167640" algn="l" rtl="0">
              <a:lnSpc>
                <a:spcPct val="100000"/>
              </a:lnSpc>
              <a:spcBef>
                <a:spcPts val="600"/>
              </a:spcBef>
              <a:spcAft>
                <a:spcPts val="0"/>
              </a:spcAft>
              <a:buClr>
                <a:srgbClr val="000000"/>
              </a:buClr>
              <a:buSzPts val="2000"/>
              <a:buFont typeface="Noto Sans Symbols"/>
              <a:buChar char="▪"/>
            </a:pPr>
            <a:r>
              <a:rPr lang="en-US" sz="2000" b="0" i="0" u="none" strike="noStrike" cap="none">
                <a:solidFill>
                  <a:srgbClr val="676767"/>
                </a:solidFill>
                <a:latin typeface="Calibri"/>
                <a:ea typeface="Calibri"/>
                <a:cs typeface="Calibri"/>
                <a:sym typeface="Calibri"/>
              </a:rPr>
              <a:t>Node-RED nodes provide integration with other systems. Each node is defined in their own  pair of JavaScript and html files using a simple API and are dynamically loaded by the  engine.</a:t>
            </a:r>
            <a:endParaRPr sz="2000" b="0" i="0" u="none" strike="noStrike" cap="none">
              <a:solidFill>
                <a:srgbClr val="000000"/>
              </a:solidFill>
              <a:latin typeface="Calibri"/>
              <a:ea typeface="Calibri"/>
              <a:cs typeface="Calibri"/>
              <a:sym typeface="Calibri"/>
            </a:endParaRPr>
          </a:p>
          <a:p>
            <a:pPr marL="180340" marR="0" lvl="0" indent="-167640" algn="l" rtl="0">
              <a:lnSpc>
                <a:spcPct val="100000"/>
              </a:lnSpc>
              <a:spcBef>
                <a:spcPts val="605"/>
              </a:spcBef>
              <a:spcAft>
                <a:spcPts val="0"/>
              </a:spcAft>
              <a:buClr>
                <a:srgbClr val="000000"/>
              </a:buClr>
              <a:buSzPts val="2000"/>
              <a:buFont typeface="Noto Sans Symbols"/>
              <a:buChar char="▪"/>
            </a:pPr>
            <a:r>
              <a:rPr lang="en-US" sz="2000" b="0" i="0" u="none" strike="noStrike" cap="none">
                <a:solidFill>
                  <a:srgbClr val="676767"/>
                </a:solidFill>
                <a:latin typeface="Calibri"/>
                <a:ea typeface="Calibri"/>
                <a:cs typeface="Calibri"/>
                <a:sym typeface="Calibri"/>
              </a:rPr>
              <a:t>Web interface can be secured or run headless.</a:t>
            </a:r>
            <a:endParaRPr sz="2000" b="0" i="0" u="none" strike="noStrike" cap="none">
              <a:solidFill>
                <a:srgbClr val="000000"/>
              </a:solidFill>
              <a:latin typeface="Calibri"/>
              <a:ea typeface="Calibri"/>
              <a:cs typeface="Calibri"/>
              <a:sym typeface="Calibri"/>
            </a:endParaRPr>
          </a:p>
        </p:txBody>
      </p:sp>
      <p:sp>
        <p:nvSpPr>
          <p:cNvPr id="250" name="Google Shape;250;g97036314d2_0_536"/>
          <p:cNvSpPr/>
          <p:nvPr/>
        </p:nvSpPr>
        <p:spPr>
          <a:xfrm>
            <a:off x="8850376" y="6083300"/>
            <a:ext cx="1746250" cy="70326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 name="Google Shape;251;g97036314d2_0_536"/>
          <p:cNvSpPr/>
          <p:nvPr/>
        </p:nvSpPr>
        <p:spPr>
          <a:xfrm>
            <a:off x="3259201" y="1273332"/>
            <a:ext cx="6421828" cy="298904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97036314d2_0_99"/>
          <p:cNvSpPr txBox="1">
            <a:spLocks noGrp="1"/>
          </p:cNvSpPr>
          <p:nvPr>
            <p:ph type="title"/>
          </p:nvPr>
        </p:nvSpPr>
        <p:spPr>
          <a:xfrm>
            <a:off x="838200" y="365125"/>
            <a:ext cx="10515600" cy="30253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71428"/>
              <a:buNone/>
            </a:pPr>
            <a:r>
              <a:rPr lang="en-US" sz="2800" b="1"/>
              <a:t/>
            </a:r>
            <a:br>
              <a:rPr lang="en-US" sz="2800" b="1"/>
            </a:br>
            <a:r>
              <a:rPr lang="en-US" sz="2800" b="1"/>
              <a:t>Node-RED Editor Components</a:t>
            </a:r>
            <a:br>
              <a:rPr lang="en-US" sz="2800" b="1"/>
            </a:br>
            <a:endParaRPr sz="2800"/>
          </a:p>
        </p:txBody>
      </p:sp>
      <p:pic>
        <p:nvPicPr>
          <p:cNvPr id="257" name="Google Shape;257;g97036314d2_0_99"/>
          <p:cNvPicPr preferRelativeResize="0">
            <a:picLocks noGrp="1"/>
          </p:cNvPicPr>
          <p:nvPr>
            <p:ph type="body" idx="1"/>
          </p:nvPr>
        </p:nvPicPr>
        <p:blipFill rotWithShape="1">
          <a:blip r:embed="rId3">
            <a:alphaModFix/>
          </a:blip>
          <a:srcRect/>
          <a:stretch/>
        </p:blipFill>
        <p:spPr>
          <a:xfrm>
            <a:off x="577850" y="667658"/>
            <a:ext cx="10496550" cy="2757714"/>
          </a:xfrm>
          <a:prstGeom prst="rect">
            <a:avLst/>
          </a:prstGeom>
          <a:noFill/>
          <a:ln>
            <a:noFill/>
          </a:ln>
        </p:spPr>
      </p:pic>
      <p:sp>
        <p:nvSpPr>
          <p:cNvPr id="258" name="Google Shape;258;g97036314d2_0_99"/>
          <p:cNvSpPr/>
          <p:nvPr/>
        </p:nvSpPr>
        <p:spPr>
          <a:xfrm>
            <a:off x="577850" y="4030663"/>
            <a:ext cx="11222264" cy="2800767"/>
          </a:xfrm>
          <a:prstGeom prst="rect">
            <a:avLst/>
          </a:prstGeom>
          <a:noFill/>
          <a:ln>
            <a:noFill/>
          </a:ln>
        </p:spPr>
        <p:txBody>
          <a:bodyPr spcFirstLastPara="1" wrap="square" lIns="91425" tIns="45700" rIns="91425" bIns="45700" anchor="t" anchorCtr="0">
            <a:spAutoFit/>
          </a:bodyPr>
          <a:lstStyle/>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Palette </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List of all nodes you can use to create flows. These are separated into categories to keep them organized.</a:t>
            </a:r>
            <a:endParaRPr/>
          </a:p>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Workspace </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This is where you create your workflows.</a:t>
            </a:r>
            <a:endParaRPr/>
          </a:p>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Header </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Deploy button is what you click to take your current flow configuration and send it to the </a:t>
            </a:r>
            <a:r>
              <a:rPr lang="en-US" sz="1600" b="1" i="0" u="none" strike="noStrike" cap="none">
                <a:solidFill>
                  <a:schemeClr val="dk1"/>
                </a:solidFill>
                <a:latin typeface="Calibri"/>
                <a:ea typeface="Calibri"/>
                <a:cs typeface="Calibri"/>
                <a:sym typeface="Calibri"/>
              </a:rPr>
              <a:t>node-RED</a:t>
            </a:r>
            <a:r>
              <a:rPr lang="en-US" sz="1600" b="0" i="0" u="none" strike="noStrike" cap="none">
                <a:solidFill>
                  <a:schemeClr val="dk1"/>
                </a:solidFill>
                <a:latin typeface="Calibri"/>
                <a:ea typeface="Calibri"/>
                <a:cs typeface="Calibri"/>
                <a:sym typeface="Calibri"/>
              </a:rPr>
              <a:t> run-time.</a:t>
            </a:r>
            <a:endParaRPr/>
          </a:p>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Menu </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Many useful features</a:t>
            </a:r>
            <a:endParaRPr/>
          </a:p>
          <a:p>
            <a:pPr marL="0" marR="0" lvl="0" indent="-10160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Side-Bar </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Number of Tabs with different tools.</a:t>
            </a:r>
            <a:endParaRPr/>
          </a:p>
          <a:p>
            <a:pPr marL="742950" marR="0" lvl="1" indent="-285750" algn="l" rtl="0">
              <a:lnSpc>
                <a:spcPct val="100000"/>
              </a:lnSpc>
              <a:spcBef>
                <a:spcPts val="0"/>
              </a:spcBef>
              <a:spcAft>
                <a:spcPts val="0"/>
              </a:spcAft>
              <a:buClr>
                <a:srgbClr val="000000"/>
              </a:buClr>
              <a:buSzPts val="1600"/>
              <a:buFont typeface="Arial"/>
              <a:buChar char="•"/>
            </a:pPr>
            <a:r>
              <a:rPr lang="en-US" sz="1600" b="0" i="0" u="none" strike="noStrike" cap="none">
                <a:solidFill>
                  <a:schemeClr val="dk1"/>
                </a:solidFill>
                <a:latin typeface="Calibri"/>
                <a:ea typeface="Calibri"/>
                <a:cs typeface="Calibri"/>
                <a:sym typeface="Calibri"/>
              </a:rPr>
              <a:t>Info Tab, Debug Tab (show messages passed to debug node), and Config Tab</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97036314d2_0_107"/>
          <p:cNvSpPr txBox="1">
            <a:spLocks noGrp="1"/>
          </p:cNvSpPr>
          <p:nvPr>
            <p:ph type="body" idx="1"/>
          </p:nvPr>
        </p:nvSpPr>
        <p:spPr>
          <a:xfrm>
            <a:off x="838199" y="304800"/>
            <a:ext cx="10730345" cy="5872163"/>
          </a:xfrm>
          <a:prstGeom prst="rect">
            <a:avLst/>
          </a:prstGeom>
          <a:noFill/>
          <a:ln>
            <a:noFill/>
          </a:ln>
        </p:spPr>
        <p:txBody>
          <a:bodyPr spcFirstLastPara="1" wrap="square" lIns="91425" tIns="45700" rIns="91425" bIns="45700" anchor="t" anchorCtr="0">
            <a:noAutofit/>
          </a:bodyPr>
          <a:lstStyle/>
          <a:p>
            <a:pPr marL="457200" lvl="0" indent="-342900" algn="just" rtl="0">
              <a:lnSpc>
                <a:spcPct val="90000"/>
              </a:lnSpc>
              <a:spcBef>
                <a:spcPts val="1000"/>
              </a:spcBef>
              <a:spcAft>
                <a:spcPts val="0"/>
              </a:spcAft>
              <a:buSzPts val="1800"/>
              <a:buChar char="•"/>
            </a:pPr>
            <a:r>
              <a:rPr lang="en-US" sz="2400"/>
              <a:t>The main pane is the flow creation workspace in the middle. This is where you drag and drop nodes and connect them with wires. Along the top of the workspace pane is a set of tabs. Each tab opens a previously created workspace and shows any flows created using that workspace.</a:t>
            </a:r>
            <a:endParaRPr/>
          </a:p>
          <a:p>
            <a:pPr marL="457200" lvl="0" indent="-228600" algn="just" rtl="0">
              <a:lnSpc>
                <a:spcPct val="90000"/>
              </a:lnSpc>
              <a:spcBef>
                <a:spcPts val="1000"/>
              </a:spcBef>
              <a:spcAft>
                <a:spcPts val="0"/>
              </a:spcAft>
              <a:buSzPts val="1800"/>
              <a:buNone/>
            </a:pPr>
            <a:endParaRPr sz="2400"/>
          </a:p>
          <a:p>
            <a:pPr marL="457200" lvl="0" indent="-342900" algn="just" rtl="0">
              <a:lnSpc>
                <a:spcPct val="90000"/>
              </a:lnSpc>
              <a:spcBef>
                <a:spcPts val="1000"/>
              </a:spcBef>
              <a:spcAft>
                <a:spcPts val="0"/>
              </a:spcAft>
              <a:buSzPts val="1800"/>
              <a:buChar char="•"/>
            </a:pPr>
            <a:r>
              <a:rPr lang="en-US" sz="2400"/>
              <a:t>left is the node pane that contains all the built-in nodes that your instance of Node-RED supports. </a:t>
            </a:r>
            <a:endParaRPr/>
          </a:p>
          <a:p>
            <a:pPr marL="114300" lvl="0" indent="0" algn="just" rtl="0">
              <a:lnSpc>
                <a:spcPct val="90000"/>
              </a:lnSpc>
              <a:spcBef>
                <a:spcPts val="1000"/>
              </a:spcBef>
              <a:spcAft>
                <a:spcPts val="0"/>
              </a:spcAft>
              <a:buSzPts val="1800"/>
              <a:buNone/>
            </a:pPr>
            <a:endParaRPr sz="2400"/>
          </a:p>
          <a:p>
            <a:pPr marL="457200" lvl="0" indent="-342900" algn="just" rtl="0">
              <a:lnSpc>
                <a:spcPct val="90000"/>
              </a:lnSpc>
              <a:spcBef>
                <a:spcPts val="1000"/>
              </a:spcBef>
              <a:spcAft>
                <a:spcPts val="0"/>
              </a:spcAft>
              <a:buSzPts val="1800"/>
              <a:buChar char="•"/>
            </a:pPr>
            <a:r>
              <a:rPr lang="en-US" sz="2400"/>
              <a:t>right-hand side is the output pane that can be toggled between the info and debug tabs. When info is selected, documentation for the selected node is shown there.  When debug is selected, it will display the output of debug nodes, errors and warnings.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97036314d2_0_116"/>
          <p:cNvSpPr txBox="1">
            <a:spLocks noGrp="1"/>
          </p:cNvSpPr>
          <p:nvPr>
            <p:ph type="body" idx="1"/>
          </p:nvPr>
        </p:nvSpPr>
        <p:spPr>
          <a:xfrm>
            <a:off x="795338" y="9112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sz="2400"/>
              <a:t>There are three main  types of nodes:</a:t>
            </a:r>
            <a:endParaRPr/>
          </a:p>
          <a:p>
            <a:pPr marL="457200" lvl="0" indent="-342900" algn="l" rtl="0">
              <a:lnSpc>
                <a:spcPct val="90000"/>
              </a:lnSpc>
              <a:spcBef>
                <a:spcPts val="1000"/>
              </a:spcBef>
              <a:spcAft>
                <a:spcPts val="0"/>
              </a:spcAft>
              <a:buSzPts val="1800"/>
              <a:buChar char="•"/>
            </a:pPr>
            <a:r>
              <a:rPr lang="en-US" sz="2400"/>
              <a:t>Input Nodes (e.g. inject)</a:t>
            </a:r>
            <a:endParaRPr/>
          </a:p>
          <a:p>
            <a:pPr marL="457200" lvl="0" indent="-342900" algn="l" rtl="0">
              <a:lnSpc>
                <a:spcPct val="90000"/>
              </a:lnSpc>
              <a:spcBef>
                <a:spcPts val="1000"/>
              </a:spcBef>
              <a:spcAft>
                <a:spcPts val="0"/>
              </a:spcAft>
              <a:buSzPts val="1800"/>
              <a:buChar char="•"/>
            </a:pPr>
            <a:r>
              <a:rPr lang="en-US" sz="2400"/>
              <a:t>Output Nodes (e.g. debug)</a:t>
            </a:r>
            <a:endParaRPr/>
          </a:p>
          <a:p>
            <a:pPr marL="457200" lvl="0" indent="-342900" algn="l" rtl="0">
              <a:lnSpc>
                <a:spcPct val="90000"/>
              </a:lnSpc>
              <a:spcBef>
                <a:spcPts val="1000"/>
              </a:spcBef>
              <a:spcAft>
                <a:spcPts val="0"/>
              </a:spcAft>
              <a:buSzPts val="1800"/>
              <a:buChar char="•"/>
            </a:pPr>
            <a:r>
              <a:rPr lang="en-US" sz="2400"/>
              <a:t>Processing Nodes (e.g. function)</a:t>
            </a:r>
            <a:endParaRPr/>
          </a:p>
          <a:p>
            <a:pPr marL="457200" lvl="0" indent="-228600" algn="l" rtl="0">
              <a:lnSpc>
                <a:spcPct val="90000"/>
              </a:lnSpc>
              <a:spcBef>
                <a:spcPts val="1000"/>
              </a:spcBef>
              <a:spcAft>
                <a:spcPts val="0"/>
              </a:spcAft>
              <a:buSzPts val="1800"/>
              <a:buNone/>
            </a:pPr>
            <a:endParaRPr sz="2000"/>
          </a:p>
        </p:txBody>
      </p:sp>
      <p:pic>
        <p:nvPicPr>
          <p:cNvPr id="269" name="Google Shape;269;g97036314d2_0_116"/>
          <p:cNvPicPr preferRelativeResize="0"/>
          <p:nvPr/>
        </p:nvPicPr>
        <p:blipFill rotWithShape="1">
          <a:blip r:embed="rId3">
            <a:alphaModFix/>
          </a:blip>
          <a:srcRect/>
          <a:stretch/>
        </p:blipFill>
        <p:spPr>
          <a:xfrm>
            <a:off x="1925783" y="3117273"/>
            <a:ext cx="4447308" cy="21452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97036314d2_0_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What is Node-Red?</a:t>
            </a:r>
            <a:endParaRPr b="1">
              <a:solidFill>
                <a:schemeClr val="accent5"/>
              </a:solidFill>
            </a:endParaRPr>
          </a:p>
        </p:txBody>
      </p:sp>
      <p:sp>
        <p:nvSpPr>
          <p:cNvPr id="99" name="Google Shape;99;g97036314d2_0_4"/>
          <p:cNvSpPr txBox="1">
            <a:spLocks noGrp="1"/>
          </p:cNvSpPr>
          <p:nvPr>
            <p:ph type="body" idx="1"/>
          </p:nvPr>
        </p:nvSpPr>
        <p:spPr>
          <a:xfrm>
            <a:off x="838200" y="1426464"/>
            <a:ext cx="10515600" cy="4750499"/>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1000"/>
              </a:spcBef>
              <a:spcAft>
                <a:spcPts val="0"/>
              </a:spcAft>
              <a:buSzPts val="1800"/>
              <a:buChar char="•"/>
            </a:pPr>
            <a:r>
              <a:rPr lang="en-US" b="1"/>
              <a:t>Visual Programming tool for IoT applications</a:t>
            </a:r>
            <a:endParaRPr/>
          </a:p>
          <a:p>
            <a:pPr marL="914400" lvl="1" indent="-342900" algn="l" rtl="0">
              <a:lnSpc>
                <a:spcPct val="100000"/>
              </a:lnSpc>
              <a:spcBef>
                <a:spcPts val="500"/>
              </a:spcBef>
              <a:spcAft>
                <a:spcPts val="0"/>
              </a:spcAft>
              <a:buSzPts val="1800"/>
              <a:buChar char="•"/>
            </a:pPr>
            <a:r>
              <a:rPr lang="en-US"/>
              <a:t>Flow based programming which realizes quick development</a:t>
            </a:r>
            <a:endParaRPr/>
          </a:p>
          <a:p>
            <a:pPr marL="914400" lvl="1" indent="-342900" algn="l" rtl="0">
              <a:lnSpc>
                <a:spcPct val="100000"/>
              </a:lnSpc>
              <a:spcBef>
                <a:spcPts val="500"/>
              </a:spcBef>
              <a:spcAft>
                <a:spcPts val="0"/>
              </a:spcAft>
              <a:buSzPts val="1800"/>
              <a:buChar char="•"/>
            </a:pPr>
            <a:r>
              <a:rPr lang="en-US"/>
              <a:t>Various connectors (Node-Red nodes) to add functionalities</a:t>
            </a:r>
            <a:endParaRPr/>
          </a:p>
          <a:p>
            <a:pPr marL="914400" lvl="1" indent="-342900" algn="l" rtl="0">
              <a:lnSpc>
                <a:spcPct val="100000"/>
              </a:lnSpc>
              <a:spcBef>
                <a:spcPts val="500"/>
              </a:spcBef>
              <a:spcAft>
                <a:spcPts val="0"/>
              </a:spcAft>
              <a:buSzPts val="1800"/>
              <a:buChar char="•"/>
            </a:pPr>
            <a:r>
              <a:rPr lang="en-US"/>
              <a:t>Open source software under Linux foundation</a:t>
            </a:r>
            <a:endParaRPr/>
          </a:p>
        </p:txBody>
      </p:sp>
      <p:pic>
        <p:nvPicPr>
          <p:cNvPr id="100" name="Google Shape;100;g97036314d2_0_4"/>
          <p:cNvPicPr preferRelativeResize="0"/>
          <p:nvPr/>
        </p:nvPicPr>
        <p:blipFill rotWithShape="1">
          <a:blip r:embed="rId3">
            <a:alphaModFix/>
          </a:blip>
          <a:srcRect/>
          <a:stretch/>
        </p:blipFill>
        <p:spPr>
          <a:xfrm>
            <a:off x="2050542" y="3249232"/>
            <a:ext cx="7962900" cy="3486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97036314d2_0_548"/>
          <p:cNvSpPr txBox="1">
            <a:spLocks noGrp="1"/>
          </p:cNvSpPr>
          <p:nvPr>
            <p:ph type="title"/>
          </p:nvPr>
        </p:nvSpPr>
        <p:spPr>
          <a:xfrm>
            <a:off x="838200" y="365126"/>
            <a:ext cx="10515600" cy="9266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Input Nodes</a:t>
            </a:r>
            <a:endParaRPr/>
          </a:p>
        </p:txBody>
      </p:sp>
      <p:sp>
        <p:nvSpPr>
          <p:cNvPr id="275" name="Google Shape;275;g97036314d2_0_548"/>
          <p:cNvSpPr txBox="1">
            <a:spLocks noGrp="1"/>
          </p:cNvSpPr>
          <p:nvPr>
            <p:ph type="body" idx="1"/>
          </p:nvPr>
        </p:nvSpPr>
        <p:spPr>
          <a:xfrm>
            <a:off x="838200" y="1291772"/>
            <a:ext cx="10515600" cy="4885191"/>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These nodes will trigger the start of a flow and create the initial information packet. Input nodes typically get triggered from an external operation such as a HTTP request or a trigger button. </a:t>
            </a:r>
            <a:endParaRPr/>
          </a:p>
          <a:p>
            <a:pPr marL="457200" lvl="0" indent="-342900" algn="l" rtl="0">
              <a:lnSpc>
                <a:spcPct val="90000"/>
              </a:lnSpc>
              <a:spcBef>
                <a:spcPts val="1000"/>
              </a:spcBef>
              <a:spcAft>
                <a:spcPts val="0"/>
              </a:spcAft>
              <a:buClr>
                <a:schemeClr val="dk1"/>
              </a:buClr>
              <a:buSzPts val="1800"/>
              <a:buChar char="•"/>
            </a:pPr>
            <a:r>
              <a:rPr lang="en-US"/>
              <a:t>You can usually spot these nodes as they will have only a single connecting dot on the right-hand side (the output connector) and a missing connecting dot on the left (the input connector).</a:t>
            </a:r>
            <a:endParaRPr/>
          </a:p>
          <a:p>
            <a:pPr marL="457200" lvl="0" indent="-342900" algn="l" rtl="0">
              <a:lnSpc>
                <a:spcPct val="90000"/>
              </a:lnSpc>
              <a:spcBef>
                <a:spcPts val="1000"/>
              </a:spcBef>
              <a:spcAft>
                <a:spcPts val="0"/>
              </a:spcAft>
              <a:buClr>
                <a:schemeClr val="dk1"/>
              </a:buClr>
              <a:buSzPts val="1800"/>
              <a:buChar char="•"/>
            </a:pPr>
            <a:r>
              <a:rPr lang="en-US"/>
              <a:t> Therefore, you cannot connect two input nodes together as these nodes have no input connector.</a:t>
            </a:r>
            <a:endParaRPr/>
          </a:p>
          <a:p>
            <a:pPr marL="457200" lvl="0" indent="-228600" algn="l" rtl="0">
              <a:lnSpc>
                <a:spcPct val="90000"/>
              </a:lnSpc>
              <a:spcBef>
                <a:spcPts val="1000"/>
              </a:spcBef>
              <a:spcAft>
                <a:spcPts val="0"/>
              </a:spcAft>
              <a:buClr>
                <a:schemeClr val="dk1"/>
              </a:buClr>
              <a:buSzPts val="1800"/>
              <a:buNone/>
            </a:pPr>
            <a:endParaRPr/>
          </a:p>
        </p:txBody>
      </p:sp>
      <p:pic>
        <p:nvPicPr>
          <p:cNvPr id="276" name="Google Shape;276;g97036314d2_0_548"/>
          <p:cNvPicPr preferRelativeResize="0"/>
          <p:nvPr/>
        </p:nvPicPr>
        <p:blipFill rotWithShape="1">
          <a:blip r:embed="rId3">
            <a:alphaModFix/>
          </a:blip>
          <a:srcRect/>
          <a:stretch/>
        </p:blipFill>
        <p:spPr>
          <a:xfrm>
            <a:off x="2987221" y="5011511"/>
            <a:ext cx="5924550" cy="1276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97036314d2_0_560"/>
          <p:cNvSpPr txBox="1">
            <a:spLocks noGrp="1"/>
          </p:cNvSpPr>
          <p:nvPr>
            <p:ph type="title"/>
          </p:nvPr>
        </p:nvSpPr>
        <p:spPr>
          <a:xfrm>
            <a:off x="838200" y="365126"/>
            <a:ext cx="10515600" cy="99921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t>Function Nodes</a:t>
            </a:r>
            <a:br>
              <a:rPr lang="en-US"/>
            </a:br>
            <a:endParaRPr/>
          </a:p>
        </p:txBody>
      </p:sp>
      <p:sp>
        <p:nvSpPr>
          <p:cNvPr id="282" name="Google Shape;282;g97036314d2_0_560"/>
          <p:cNvSpPr txBox="1">
            <a:spLocks noGrp="1"/>
          </p:cNvSpPr>
          <p:nvPr>
            <p:ph type="body" idx="1"/>
          </p:nvPr>
        </p:nvSpPr>
        <p:spPr>
          <a:xfrm>
            <a:off x="838200" y="1248229"/>
            <a:ext cx="10515600" cy="4928734"/>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Now that we have an input node, we need to pass the information packet to a function node so that we can process the request. These nodes have both an input connector and an output connector.</a:t>
            </a:r>
            <a:endParaRPr/>
          </a:p>
          <a:p>
            <a:pPr marL="457200" lvl="0" indent="-342900" algn="l" rtl="0">
              <a:lnSpc>
                <a:spcPct val="90000"/>
              </a:lnSpc>
              <a:spcBef>
                <a:spcPts val="1000"/>
              </a:spcBef>
              <a:spcAft>
                <a:spcPts val="0"/>
              </a:spcAft>
              <a:buClr>
                <a:schemeClr val="dk1"/>
              </a:buClr>
              <a:buSzPts val="1800"/>
              <a:buChar char="•"/>
            </a:pPr>
            <a:r>
              <a:rPr lang="en-US"/>
              <a:t>They receive the message on the input connector, execute the function using the information packet data for input then modify the information packet, sending it to the next node via the output connector.</a:t>
            </a:r>
            <a:endParaRPr/>
          </a:p>
          <a:p>
            <a:pPr marL="457200" lvl="0" indent="-228600" algn="l" rtl="0">
              <a:lnSpc>
                <a:spcPct val="90000"/>
              </a:lnSpc>
              <a:spcBef>
                <a:spcPts val="1000"/>
              </a:spcBef>
              <a:spcAft>
                <a:spcPts val="0"/>
              </a:spcAft>
              <a:buClr>
                <a:schemeClr val="dk1"/>
              </a:buClr>
              <a:buSzPts val="1800"/>
              <a:buNone/>
            </a:pPr>
            <a:endParaRPr/>
          </a:p>
        </p:txBody>
      </p:sp>
      <p:pic>
        <p:nvPicPr>
          <p:cNvPr id="283" name="Google Shape;283;g97036314d2_0_560"/>
          <p:cNvPicPr preferRelativeResize="0"/>
          <p:nvPr/>
        </p:nvPicPr>
        <p:blipFill rotWithShape="1">
          <a:blip r:embed="rId3">
            <a:alphaModFix/>
          </a:blip>
          <a:srcRect/>
          <a:stretch/>
        </p:blipFill>
        <p:spPr>
          <a:xfrm>
            <a:off x="2188708" y="4278539"/>
            <a:ext cx="7579406" cy="18984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97036314d2_0_572"/>
          <p:cNvSpPr txBox="1">
            <a:spLocks noGrp="1"/>
          </p:cNvSpPr>
          <p:nvPr>
            <p:ph type="title"/>
          </p:nvPr>
        </p:nvSpPr>
        <p:spPr>
          <a:xfrm>
            <a:off x="838200" y="365126"/>
            <a:ext cx="10515600" cy="81053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45454"/>
              <a:buNone/>
            </a:pPr>
            <a:r>
              <a:rPr lang="en-US"/>
              <a:t>Output Nodes</a:t>
            </a:r>
            <a:br>
              <a:rPr lang="en-US"/>
            </a:br>
            <a:endParaRPr/>
          </a:p>
        </p:txBody>
      </p:sp>
      <p:sp>
        <p:nvSpPr>
          <p:cNvPr id="289" name="Google Shape;289;g97036314d2_0_572"/>
          <p:cNvSpPr txBox="1">
            <a:spLocks noGrp="1"/>
          </p:cNvSpPr>
          <p:nvPr>
            <p:ph type="body" idx="1"/>
          </p:nvPr>
        </p:nvSpPr>
        <p:spPr>
          <a:xfrm>
            <a:off x="838200" y="1175658"/>
            <a:ext cx="10515600" cy="5001305"/>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The last type of node that we will look at is the output node. This node sends data out of your RedConnect app and can be spotted as it is missing the output connector.</a:t>
            </a:r>
            <a:endParaRPr/>
          </a:p>
          <a:p>
            <a:pPr marL="457200" lvl="0" indent="-342900" algn="l" rtl="0">
              <a:lnSpc>
                <a:spcPct val="90000"/>
              </a:lnSpc>
              <a:spcBef>
                <a:spcPts val="1000"/>
              </a:spcBef>
              <a:spcAft>
                <a:spcPts val="0"/>
              </a:spcAft>
              <a:buClr>
                <a:schemeClr val="dk1"/>
              </a:buClr>
              <a:buSzPts val="1800"/>
              <a:buChar char="•"/>
            </a:pPr>
            <a:r>
              <a:rPr lang="en-US"/>
              <a:t>In the example flow below we can see that the input node creates the IP, sends it to the function node for processing, which then sends the modified IP to the output node. Finally, the output node sends the packet out of RedConnect.</a:t>
            </a:r>
            <a:endParaRPr/>
          </a:p>
          <a:p>
            <a:pPr marL="457200" lvl="0" indent="-228600" algn="l" rtl="0">
              <a:lnSpc>
                <a:spcPct val="90000"/>
              </a:lnSpc>
              <a:spcBef>
                <a:spcPts val="1000"/>
              </a:spcBef>
              <a:spcAft>
                <a:spcPts val="0"/>
              </a:spcAft>
              <a:buClr>
                <a:schemeClr val="dk1"/>
              </a:buClr>
              <a:buSzPts val="1800"/>
              <a:buNone/>
            </a:pPr>
            <a:endParaRPr/>
          </a:p>
        </p:txBody>
      </p:sp>
      <p:pic>
        <p:nvPicPr>
          <p:cNvPr id="290" name="Google Shape;290;g97036314d2_0_572"/>
          <p:cNvPicPr preferRelativeResize="0"/>
          <p:nvPr/>
        </p:nvPicPr>
        <p:blipFill rotWithShape="1">
          <a:blip r:embed="rId3">
            <a:alphaModFix/>
          </a:blip>
          <a:srcRect/>
          <a:stretch/>
        </p:blipFill>
        <p:spPr>
          <a:xfrm>
            <a:off x="2322285" y="4369253"/>
            <a:ext cx="7547429" cy="18077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97036314d2_0_133"/>
          <p:cNvSpPr txBox="1">
            <a:spLocks noGrp="1"/>
          </p:cNvSpPr>
          <p:nvPr>
            <p:ph type="body" idx="1"/>
          </p:nvPr>
        </p:nvSpPr>
        <p:spPr>
          <a:xfrm>
            <a:off x="838200" y="484909"/>
            <a:ext cx="10515600" cy="494607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sz="2400"/>
              <a:t>Node-RED nodes consume input messages and produce output messages. Messages are JavaScript objects that contain at least a “payload” parameter, like this:</a:t>
            </a:r>
            <a:endParaRPr/>
          </a:p>
          <a:p>
            <a:pPr marL="0" lvl="0" indent="0" algn="l" rtl="0">
              <a:lnSpc>
                <a:spcPct val="90000"/>
              </a:lnSpc>
              <a:spcBef>
                <a:spcPts val="1000"/>
              </a:spcBef>
              <a:spcAft>
                <a:spcPts val="0"/>
              </a:spcAft>
              <a:buSzPts val="1800"/>
              <a:buFont typeface="Arial"/>
              <a:buNone/>
            </a:pPr>
            <a:endParaRPr sz="2400"/>
          </a:p>
          <a:p>
            <a:pPr marL="0" lvl="0" indent="0" algn="l" rtl="0">
              <a:lnSpc>
                <a:spcPct val="90000"/>
              </a:lnSpc>
              <a:spcBef>
                <a:spcPts val="1000"/>
              </a:spcBef>
              <a:spcAft>
                <a:spcPts val="0"/>
              </a:spcAft>
              <a:buSzPts val="1800"/>
              <a:buFont typeface="Arial"/>
              <a:buNone/>
            </a:pPr>
            <a:r>
              <a:rPr lang="en-US" sz="2400"/>
              <a:t>A basic Node-RED message structure:</a:t>
            </a:r>
            <a:endParaRPr/>
          </a:p>
          <a:p>
            <a:pPr marL="0" lvl="0" indent="0" algn="l" rtl="0">
              <a:lnSpc>
                <a:spcPct val="90000"/>
              </a:lnSpc>
              <a:spcBef>
                <a:spcPts val="1000"/>
              </a:spcBef>
              <a:spcAft>
                <a:spcPts val="0"/>
              </a:spcAft>
              <a:buSzPts val="1800"/>
              <a:buFont typeface="Arial"/>
              <a:buNone/>
            </a:pPr>
            <a:endParaRPr sz="2400"/>
          </a:p>
          <a:p>
            <a:pPr marL="0" lvl="0" indent="0" algn="l" rtl="0">
              <a:lnSpc>
                <a:spcPct val="90000"/>
              </a:lnSpc>
              <a:spcBef>
                <a:spcPts val="1000"/>
              </a:spcBef>
              <a:spcAft>
                <a:spcPts val="0"/>
              </a:spcAft>
              <a:buSzPts val="1800"/>
              <a:buFont typeface="Arial"/>
              <a:buNone/>
            </a:pPr>
            <a:r>
              <a:rPr lang="en-US" sz="2400"/>
              <a:t>msg = {</a:t>
            </a:r>
            <a:endParaRPr/>
          </a:p>
          <a:p>
            <a:pPr marL="0" lvl="0" indent="0" algn="l" rtl="0">
              <a:lnSpc>
                <a:spcPct val="90000"/>
              </a:lnSpc>
              <a:spcBef>
                <a:spcPts val="1000"/>
              </a:spcBef>
              <a:spcAft>
                <a:spcPts val="0"/>
              </a:spcAft>
              <a:buSzPts val="1800"/>
              <a:buFont typeface="Arial"/>
              <a:buNone/>
            </a:pPr>
            <a:r>
              <a:rPr lang="en-US" sz="2400"/>
              <a:t>  payload:”message payload”</a:t>
            </a:r>
            <a:endParaRPr/>
          </a:p>
          <a:p>
            <a:pPr marL="0" lvl="0" indent="0" algn="l" rtl="0">
              <a:lnSpc>
                <a:spcPct val="90000"/>
              </a:lnSpc>
              <a:spcBef>
                <a:spcPts val="1000"/>
              </a:spcBef>
              <a:spcAft>
                <a:spcPts val="0"/>
              </a:spcAft>
              <a:buSzPts val="1800"/>
              <a:buFont typeface="Arial"/>
              <a:buNone/>
            </a:pPr>
            <a:r>
              <a:rPr lang="en-US" sz="2400"/>
              <a:t>};</a:t>
            </a:r>
            <a:endParaRPr/>
          </a:p>
          <a:p>
            <a:pPr marL="0" lvl="0" indent="0" algn="l" rtl="0">
              <a:lnSpc>
                <a:spcPct val="90000"/>
              </a:lnSpc>
              <a:spcBef>
                <a:spcPts val="1000"/>
              </a:spcBef>
              <a:spcAft>
                <a:spcPts val="0"/>
              </a:spcAft>
              <a:buSzPts val="1800"/>
              <a:buFont typeface="Arial"/>
              <a:buNone/>
            </a:pP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97036314d2_0_141"/>
          <p:cNvSpPr txBox="1">
            <a:spLocks noGrp="1"/>
          </p:cNvSpPr>
          <p:nvPr>
            <p:ph type="body" idx="1"/>
          </p:nvPr>
        </p:nvSpPr>
        <p:spPr>
          <a:xfrm>
            <a:off x="812800" y="595313"/>
            <a:ext cx="10515600" cy="5282973"/>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SzPct val="62283"/>
              <a:buFont typeface="Arial"/>
              <a:buNone/>
            </a:pPr>
            <a:r>
              <a:rPr lang="en-US" sz="3400"/>
              <a:t>Nodes consume and produce messages, usually using msg.payload as the main placeholder for the data they consume and produce. However, messages can be extended to contain other parameters. For example, to set the topic of a message and add a new parameter, location, you could create a new msg object as shown </a:t>
            </a:r>
            <a:endParaRPr/>
          </a:p>
          <a:p>
            <a:pPr marL="0" lvl="0" indent="0" algn="l" rtl="0">
              <a:lnSpc>
                <a:spcPct val="90000"/>
              </a:lnSpc>
              <a:spcBef>
                <a:spcPts val="1000"/>
              </a:spcBef>
              <a:spcAft>
                <a:spcPts val="0"/>
              </a:spcAft>
              <a:buSzPct val="62283"/>
              <a:buFont typeface="Arial"/>
              <a:buNone/>
            </a:pPr>
            <a:endParaRPr sz="3400"/>
          </a:p>
          <a:p>
            <a:pPr marL="0" lvl="0" indent="0" algn="l" rtl="0">
              <a:lnSpc>
                <a:spcPct val="90000"/>
              </a:lnSpc>
              <a:spcBef>
                <a:spcPts val="1000"/>
              </a:spcBef>
              <a:spcAft>
                <a:spcPts val="0"/>
              </a:spcAft>
              <a:buSzPct val="62283"/>
              <a:buFont typeface="Arial"/>
              <a:buNone/>
            </a:pPr>
            <a:r>
              <a:rPr lang="en-US" sz="3400"/>
              <a:t>A more complex Node-RED message structure:</a:t>
            </a:r>
            <a:endParaRPr/>
          </a:p>
          <a:p>
            <a:pPr marL="0" lvl="0" indent="0" algn="l" rtl="0">
              <a:lnSpc>
                <a:spcPct val="90000"/>
              </a:lnSpc>
              <a:spcBef>
                <a:spcPts val="1000"/>
              </a:spcBef>
              <a:spcAft>
                <a:spcPts val="0"/>
              </a:spcAft>
              <a:buSzPct val="62283"/>
              <a:buFont typeface="Arial"/>
              <a:buNone/>
            </a:pPr>
            <a:endParaRPr sz="3400"/>
          </a:p>
          <a:p>
            <a:pPr marL="0" lvl="0" indent="0" algn="l" rtl="0">
              <a:lnSpc>
                <a:spcPct val="90000"/>
              </a:lnSpc>
              <a:spcBef>
                <a:spcPts val="1000"/>
              </a:spcBef>
              <a:spcAft>
                <a:spcPts val="0"/>
              </a:spcAft>
              <a:buSzPct val="62283"/>
              <a:buFont typeface="Arial"/>
              <a:buNone/>
            </a:pPr>
            <a:r>
              <a:rPr lang="en-US" sz="3400"/>
              <a:t>msg = {</a:t>
            </a:r>
            <a:endParaRPr/>
          </a:p>
          <a:p>
            <a:pPr marL="0" lvl="0" indent="0" algn="l" rtl="0">
              <a:lnSpc>
                <a:spcPct val="90000"/>
              </a:lnSpc>
              <a:spcBef>
                <a:spcPts val="1000"/>
              </a:spcBef>
              <a:spcAft>
                <a:spcPts val="0"/>
              </a:spcAft>
              <a:buSzPct val="62283"/>
              <a:buFont typeface="Arial"/>
              <a:buNone/>
            </a:pPr>
            <a:r>
              <a:rPr lang="en-US" sz="3400"/>
              <a:t>  payload:”message payload”,</a:t>
            </a:r>
            <a:endParaRPr/>
          </a:p>
          <a:p>
            <a:pPr marL="0" lvl="0" indent="0" algn="l" rtl="0">
              <a:lnSpc>
                <a:spcPct val="90000"/>
              </a:lnSpc>
              <a:spcBef>
                <a:spcPts val="1000"/>
              </a:spcBef>
              <a:spcAft>
                <a:spcPts val="0"/>
              </a:spcAft>
              <a:buSzPct val="62283"/>
              <a:buFont typeface="Arial"/>
              <a:buNone/>
            </a:pPr>
            <a:r>
              <a:rPr lang="en-US" sz="3400"/>
              <a:t>  topic:”error”,</a:t>
            </a:r>
            <a:endParaRPr/>
          </a:p>
          <a:p>
            <a:pPr marL="0" lvl="0" indent="0" algn="l" rtl="0">
              <a:lnSpc>
                <a:spcPct val="90000"/>
              </a:lnSpc>
              <a:spcBef>
                <a:spcPts val="1000"/>
              </a:spcBef>
              <a:spcAft>
                <a:spcPts val="0"/>
              </a:spcAft>
              <a:buSzPct val="62283"/>
              <a:buFont typeface="Arial"/>
              <a:buNone/>
            </a:pPr>
            <a:r>
              <a:rPr lang="en-US" sz="3400"/>
              <a:t>  location:”somewhere in space and time”</a:t>
            </a:r>
            <a:endParaRPr/>
          </a:p>
          <a:p>
            <a:pPr marL="0" lvl="0" indent="0" algn="l" rtl="0">
              <a:lnSpc>
                <a:spcPct val="90000"/>
              </a:lnSpc>
              <a:spcBef>
                <a:spcPts val="1000"/>
              </a:spcBef>
              <a:spcAft>
                <a:spcPts val="0"/>
              </a:spcAft>
              <a:buSzPct val="62283"/>
              <a:buFont typeface="Arial"/>
              <a:buNone/>
            </a:pPr>
            <a:r>
              <a:rPr lang="en-US" sz="3400"/>
              <a:t>};</a:t>
            </a:r>
            <a:endParaRPr/>
          </a:p>
          <a:p>
            <a:pPr marL="0" lvl="0" indent="0" algn="l" rtl="0">
              <a:lnSpc>
                <a:spcPct val="90000"/>
              </a:lnSpc>
              <a:spcBef>
                <a:spcPts val="1000"/>
              </a:spcBef>
              <a:spcAft>
                <a:spcPts val="0"/>
              </a:spcAft>
              <a:buSzPct val="117647"/>
              <a:buFont typeface="Arial"/>
              <a:buNone/>
            </a:pP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97036314d2_0_1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06" name="Google Shape;306;g97036314d2_0_1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800"/>
              <a:buNone/>
            </a:pPr>
            <a:endParaRPr/>
          </a:p>
        </p:txBody>
      </p:sp>
      <p:pic>
        <p:nvPicPr>
          <p:cNvPr id="307" name="Google Shape;307;g97036314d2_0_154"/>
          <p:cNvPicPr preferRelativeResize="0"/>
          <p:nvPr/>
        </p:nvPicPr>
        <p:blipFill rotWithShape="1">
          <a:blip r:embed="rId3">
            <a:alphaModFix/>
          </a:blip>
          <a:srcRect/>
          <a:stretch/>
        </p:blipFill>
        <p:spPr>
          <a:xfrm>
            <a:off x="2046288" y="608013"/>
            <a:ext cx="8099425" cy="564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97036314d2_0_1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13" name="Google Shape;313;g97036314d2_0_1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800"/>
              <a:buNone/>
            </a:pPr>
            <a:endParaRPr/>
          </a:p>
        </p:txBody>
      </p:sp>
      <p:pic>
        <p:nvPicPr>
          <p:cNvPr id="314" name="Google Shape;314;g97036314d2_0_162"/>
          <p:cNvPicPr preferRelativeResize="0"/>
          <p:nvPr/>
        </p:nvPicPr>
        <p:blipFill rotWithShape="1">
          <a:blip r:embed="rId3">
            <a:alphaModFix/>
          </a:blip>
          <a:srcRect/>
          <a:stretch/>
        </p:blipFill>
        <p:spPr>
          <a:xfrm>
            <a:off x="1487488" y="2486025"/>
            <a:ext cx="9636125" cy="30305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97036314d2_0_1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20" name="Google Shape;320;g97036314d2_0_1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800"/>
              <a:buNone/>
            </a:pPr>
            <a:endParaRPr/>
          </a:p>
        </p:txBody>
      </p:sp>
      <p:pic>
        <p:nvPicPr>
          <p:cNvPr id="321" name="Google Shape;321;g97036314d2_0_171"/>
          <p:cNvPicPr preferRelativeResize="0"/>
          <p:nvPr/>
        </p:nvPicPr>
        <p:blipFill rotWithShape="1">
          <a:blip r:embed="rId3">
            <a:alphaModFix/>
          </a:blip>
          <a:srcRect/>
          <a:stretch/>
        </p:blipFill>
        <p:spPr>
          <a:xfrm>
            <a:off x="2136775" y="495300"/>
            <a:ext cx="7918450" cy="5867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97036314d2_0_19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27" name="Google Shape;327;g97036314d2_0_19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SzPts val="1800"/>
              <a:buNone/>
            </a:pPr>
            <a:endParaRPr/>
          </a:p>
        </p:txBody>
      </p:sp>
      <p:pic>
        <p:nvPicPr>
          <p:cNvPr id="328" name="Google Shape;328;g97036314d2_0_198"/>
          <p:cNvPicPr preferRelativeResize="0"/>
          <p:nvPr/>
        </p:nvPicPr>
        <p:blipFill rotWithShape="1">
          <a:blip r:embed="rId3">
            <a:alphaModFix/>
          </a:blip>
          <a:srcRect/>
          <a:stretch/>
        </p:blipFill>
        <p:spPr>
          <a:xfrm>
            <a:off x="1574800" y="365124"/>
            <a:ext cx="8497455" cy="66037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97036314d2_0_2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b="1"/>
              <a:t/>
            </a:r>
            <a:br>
              <a:rPr lang="en-US" b="1"/>
            </a:br>
            <a:r>
              <a:rPr lang="en-US" b="1"/>
              <a:t>Social Development</a:t>
            </a:r>
            <a:br>
              <a:rPr lang="en-US" b="1"/>
            </a:br>
            <a:endParaRPr/>
          </a:p>
        </p:txBody>
      </p:sp>
      <p:sp>
        <p:nvSpPr>
          <p:cNvPr id="334" name="Google Shape;334;g97036314d2_0_2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400"/>
              <a:t>The flows created in Node-RED are stored using JSON which can be easily imported and exported for sharing with others.</a:t>
            </a:r>
            <a:endParaRPr/>
          </a:p>
          <a:p>
            <a:pPr marL="457200" lvl="0" indent="-228600" algn="l" rtl="0">
              <a:lnSpc>
                <a:spcPct val="90000"/>
              </a:lnSpc>
              <a:spcBef>
                <a:spcPts val="1000"/>
              </a:spcBef>
              <a:spcAft>
                <a:spcPts val="0"/>
              </a:spcAft>
              <a:buSzPts val="1800"/>
              <a:buNone/>
            </a:pPr>
            <a:endParaRPr sz="2400"/>
          </a:p>
          <a:p>
            <a:pPr marL="457200" lvl="0" indent="-342900" algn="l" rtl="0">
              <a:lnSpc>
                <a:spcPct val="90000"/>
              </a:lnSpc>
              <a:spcBef>
                <a:spcPts val="1000"/>
              </a:spcBef>
              <a:spcAft>
                <a:spcPts val="0"/>
              </a:spcAft>
              <a:buSzPts val="1800"/>
              <a:buChar char="•"/>
            </a:pPr>
            <a:r>
              <a:rPr lang="en-US" sz="2400"/>
              <a:t>An online flow library allows you to share your best flows with the world.</a:t>
            </a:r>
            <a:endParaRPr/>
          </a:p>
          <a:p>
            <a:pPr marL="457200" lvl="0" indent="-228600" algn="l" rtl="0">
              <a:lnSpc>
                <a:spcPct val="90000"/>
              </a:lnSpc>
              <a:spcBef>
                <a:spcPts val="1000"/>
              </a:spcBef>
              <a:spcAft>
                <a:spcPts val="0"/>
              </a:spcAft>
              <a:buSzPts val="1800"/>
              <a:buNone/>
            </a:pPr>
            <a:endParaRPr sz="2400"/>
          </a:p>
        </p:txBody>
      </p:sp>
      <p:pic>
        <p:nvPicPr>
          <p:cNvPr id="335" name="Google Shape;335;g97036314d2_0_225"/>
          <p:cNvPicPr preferRelativeResize="0"/>
          <p:nvPr/>
        </p:nvPicPr>
        <p:blipFill rotWithShape="1">
          <a:blip r:embed="rId3">
            <a:alphaModFix/>
          </a:blip>
          <a:srcRect/>
          <a:stretch/>
        </p:blipFill>
        <p:spPr>
          <a:xfrm>
            <a:off x="3375025" y="3825875"/>
            <a:ext cx="4348163" cy="241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97036314d2_0_70"/>
          <p:cNvSpPr txBox="1">
            <a:spLocks noGrp="1"/>
          </p:cNvSpPr>
          <p:nvPr>
            <p:ph type="body" idx="1"/>
          </p:nvPr>
        </p:nvSpPr>
        <p:spPr>
          <a:xfrm>
            <a:off x="838200" y="444500"/>
            <a:ext cx="10515600" cy="5732463"/>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a:t>Node red is a Open Source flow based tool and IOT platform and Dashboard developed by IBM and written in Node.js.</a:t>
            </a:r>
            <a:endParaRPr/>
          </a:p>
          <a:p>
            <a:pPr marL="457200" lvl="0" indent="-342900" algn="just" rtl="0">
              <a:lnSpc>
                <a:spcPct val="90000"/>
              </a:lnSpc>
              <a:spcBef>
                <a:spcPts val="1000"/>
              </a:spcBef>
              <a:spcAft>
                <a:spcPts val="0"/>
              </a:spcAft>
              <a:buSzPts val="1800"/>
              <a:buChar char="•"/>
            </a:pPr>
            <a:r>
              <a:rPr lang="en-US"/>
              <a:t>Node-red lets you easily build applications by joining together black box functions (</a:t>
            </a:r>
            <a:r>
              <a:rPr lang="en-US" b="1"/>
              <a:t>nodes</a:t>
            </a:r>
            <a:r>
              <a:rPr lang="en-US"/>
              <a:t>) using a web interface, and it requires very little, if any, programming knowledge.</a:t>
            </a:r>
            <a:endParaRPr/>
          </a:p>
          <a:p>
            <a:pPr marL="457200" lvl="0" indent="-342900" algn="just" rtl="0">
              <a:lnSpc>
                <a:spcPct val="90000"/>
              </a:lnSpc>
              <a:spcBef>
                <a:spcPts val="1000"/>
              </a:spcBef>
              <a:spcAft>
                <a:spcPts val="0"/>
              </a:spcAft>
              <a:buSzPts val="1800"/>
              <a:buChar char="•"/>
            </a:pPr>
            <a:r>
              <a:rPr lang="en-US"/>
              <a:t>Node-RED has a built-in text editor, you can make applications as complex as you like by adding JavaScript functions.</a:t>
            </a:r>
            <a:endParaRPr/>
          </a:p>
          <a:p>
            <a:pPr marL="457200" lvl="0" indent="-342900" algn="just" rtl="0">
              <a:lnSpc>
                <a:spcPct val="90000"/>
              </a:lnSpc>
              <a:spcBef>
                <a:spcPts val="1000"/>
              </a:spcBef>
              <a:spcAft>
                <a:spcPts val="0"/>
              </a:spcAft>
              <a:buSzPts val="1800"/>
              <a:buChar char="•"/>
            </a:pPr>
            <a:r>
              <a:rPr lang="en-US"/>
              <a:t>Node-RED is based on Node.js and takes advantage of the event-driven, non-blocking model, it can be run on low-cost hardware like the Raspberry Pi or in the cloud.</a:t>
            </a:r>
            <a:endParaRPr/>
          </a:p>
          <a:p>
            <a:pPr marL="457200" lvl="0" indent="-342900" algn="just" rtl="0">
              <a:lnSpc>
                <a:spcPct val="90000"/>
              </a:lnSpc>
              <a:spcBef>
                <a:spcPts val="1000"/>
              </a:spcBef>
              <a:spcAft>
                <a:spcPts val="0"/>
              </a:spcAft>
              <a:buSzPts val="1800"/>
              <a:buChar char="•"/>
            </a:pPr>
            <a:r>
              <a:rPr lang="en-US"/>
              <a:t>Because of its flexibility and ease of use </a:t>
            </a:r>
            <a:r>
              <a:rPr lang="en-US" b="1"/>
              <a:t>node-red</a:t>
            </a:r>
            <a:r>
              <a:rPr lang="en-US"/>
              <a:t> is ideally suited for building IOT and Home control dashboards and automations as well as many other applications</a:t>
            </a:r>
            <a:endParaRPr/>
          </a:p>
          <a:p>
            <a:pPr marL="457200" lvl="0" indent="-228600" algn="just" rtl="0">
              <a:lnSpc>
                <a:spcPct val="90000"/>
              </a:lnSpc>
              <a:spcBef>
                <a:spcPts val="1000"/>
              </a:spcBef>
              <a:spcAft>
                <a:spcPts val="0"/>
              </a:spcAft>
              <a:buSzPts val="1800"/>
              <a:buNone/>
            </a:pPr>
            <a:endParaRPr/>
          </a:p>
          <a:p>
            <a:pPr marL="457200" lvl="0" indent="-228600" algn="just" rtl="0">
              <a:lnSpc>
                <a:spcPct val="90000"/>
              </a:lnSpc>
              <a:spcBef>
                <a:spcPts val="1000"/>
              </a:spcBef>
              <a:spcAft>
                <a:spcPts val="0"/>
              </a:spcAft>
              <a:buSzPts val="1800"/>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97036314d2_0_243"/>
          <p:cNvSpPr txBox="1">
            <a:spLocks noGrp="1"/>
          </p:cNvSpPr>
          <p:nvPr>
            <p:ph type="title"/>
          </p:nvPr>
        </p:nvSpPr>
        <p:spPr>
          <a:xfrm>
            <a:off x="838200" y="365125"/>
            <a:ext cx="10515600" cy="8206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Getting started</a:t>
            </a:r>
            <a:endParaRPr/>
          </a:p>
        </p:txBody>
      </p:sp>
      <p:sp>
        <p:nvSpPr>
          <p:cNvPr id="341" name="Google Shape;341;g97036314d2_0_243"/>
          <p:cNvSpPr txBox="1">
            <a:spLocks noGrp="1"/>
          </p:cNvSpPr>
          <p:nvPr>
            <p:ph type="body" idx="1"/>
          </p:nvPr>
        </p:nvSpPr>
        <p:spPr>
          <a:xfrm>
            <a:off x="1066800" y="1598912"/>
            <a:ext cx="8950036" cy="3046948"/>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SzPts val="1800"/>
              <a:buFont typeface="Calibri"/>
              <a:buNone/>
            </a:pPr>
            <a:r>
              <a:rPr lang="en-US" sz="2400" b="1">
                <a:latin typeface="Calibri"/>
                <a:ea typeface="Calibri"/>
                <a:cs typeface="Calibri"/>
                <a:sym typeface="Calibri"/>
              </a:rPr>
              <a:t>Prerequisites:</a:t>
            </a:r>
            <a:endParaRPr/>
          </a:p>
          <a:p>
            <a:pPr marL="0" lvl="0" indent="0" algn="l" rtl="0">
              <a:lnSpc>
                <a:spcPct val="100000"/>
              </a:lnSpc>
              <a:spcBef>
                <a:spcPts val="0"/>
              </a:spcBef>
              <a:spcAft>
                <a:spcPts val="0"/>
              </a:spcAft>
              <a:buSzPts val="1800"/>
              <a:buFont typeface="Calibri"/>
              <a:buNone/>
            </a:pPr>
            <a:endParaRPr sz="2400" b="1">
              <a:latin typeface="Calibri"/>
              <a:ea typeface="Calibri"/>
              <a:cs typeface="Calibri"/>
              <a:sym typeface="Calibri"/>
            </a:endParaRPr>
          </a:p>
          <a:p>
            <a:pPr marL="0" lvl="0" indent="0" algn="l" rtl="0">
              <a:lnSpc>
                <a:spcPct val="100000"/>
              </a:lnSpc>
              <a:spcBef>
                <a:spcPts val="0"/>
              </a:spcBef>
              <a:spcAft>
                <a:spcPts val="0"/>
              </a:spcAft>
              <a:buSzPts val="1800"/>
              <a:buFont typeface="Calibri"/>
              <a:buNone/>
            </a:pPr>
            <a:r>
              <a:rPr lang="en-US" sz="2400">
                <a:latin typeface="Calibri"/>
                <a:ea typeface="Calibri"/>
                <a:cs typeface="Calibri"/>
                <a:sym typeface="Calibri"/>
              </a:rPr>
              <a:t>You need to have Node.js and npm installed. </a:t>
            </a:r>
            <a:endParaRPr/>
          </a:p>
          <a:p>
            <a:pPr marL="0" lvl="0" indent="0" algn="l" rtl="0">
              <a:lnSpc>
                <a:spcPct val="100000"/>
              </a:lnSpc>
              <a:spcBef>
                <a:spcPts val="0"/>
              </a:spcBef>
              <a:spcAft>
                <a:spcPts val="0"/>
              </a:spcAft>
              <a:buSzPts val="1800"/>
              <a:buFont typeface="Calibri"/>
              <a:buNone/>
            </a:pPr>
            <a:endParaRPr sz="2400" b="1">
              <a:latin typeface="Calibri"/>
              <a:ea typeface="Calibri"/>
              <a:cs typeface="Calibri"/>
              <a:sym typeface="Calibri"/>
            </a:endParaRPr>
          </a:p>
          <a:p>
            <a:pPr marL="0" lvl="0" indent="0" algn="l" rtl="0">
              <a:lnSpc>
                <a:spcPct val="100000"/>
              </a:lnSpc>
              <a:spcBef>
                <a:spcPts val="0"/>
              </a:spcBef>
              <a:spcAft>
                <a:spcPts val="0"/>
              </a:spcAft>
              <a:buSzPts val="1800"/>
              <a:buFont typeface="Calibri"/>
              <a:buNone/>
            </a:pPr>
            <a:r>
              <a:rPr lang="en-US" sz="2400" b="1">
                <a:latin typeface="Calibri"/>
                <a:ea typeface="Calibri"/>
                <a:cs typeface="Calibri"/>
                <a:sym typeface="Calibri"/>
              </a:rPr>
              <a:t>Installation:</a:t>
            </a:r>
            <a:endParaRPr/>
          </a:p>
          <a:p>
            <a:pPr marL="0" lvl="0" indent="0" algn="l" rtl="0">
              <a:lnSpc>
                <a:spcPct val="100000"/>
              </a:lnSpc>
              <a:spcBef>
                <a:spcPts val="0"/>
              </a:spcBef>
              <a:spcAft>
                <a:spcPts val="0"/>
              </a:spcAft>
              <a:buSzPts val="1800"/>
              <a:buFont typeface="Calibri"/>
              <a:buNone/>
            </a:pPr>
            <a:endParaRPr sz="2400" b="1">
              <a:latin typeface="Calibri"/>
              <a:ea typeface="Calibri"/>
              <a:cs typeface="Calibri"/>
              <a:sym typeface="Calibri"/>
            </a:endParaRPr>
          </a:p>
          <a:p>
            <a:pPr marL="0" lvl="0" indent="0" algn="l" rtl="0">
              <a:lnSpc>
                <a:spcPct val="100000"/>
              </a:lnSpc>
              <a:spcBef>
                <a:spcPts val="0"/>
              </a:spcBef>
              <a:spcAft>
                <a:spcPts val="0"/>
              </a:spcAft>
              <a:buSzPts val="1800"/>
              <a:buFont typeface="Calibri"/>
              <a:buNone/>
            </a:pPr>
            <a:r>
              <a:rPr lang="en-US" sz="2400">
                <a:latin typeface="Calibri"/>
                <a:ea typeface="Calibri"/>
                <a:cs typeface="Calibri"/>
                <a:sym typeface="Calibri"/>
              </a:rPr>
              <a:t>Getting Node-RED running globally is as easy as:</a:t>
            </a:r>
            <a:endParaRPr/>
          </a:p>
          <a:p>
            <a:pPr marL="0" lvl="0" indent="0" algn="l" rtl="0">
              <a:lnSpc>
                <a:spcPct val="100000"/>
              </a:lnSpc>
              <a:spcBef>
                <a:spcPts val="0"/>
              </a:spcBef>
              <a:spcAft>
                <a:spcPts val="0"/>
              </a:spcAft>
              <a:buSzPts val="1800"/>
              <a:buFont typeface="Calibri"/>
              <a:buNone/>
            </a:pPr>
            <a:r>
              <a:rPr lang="en-US" sz="2400">
                <a:latin typeface="Calibri"/>
                <a:ea typeface="Calibri"/>
                <a:cs typeface="Calibri"/>
                <a:sym typeface="Calibri"/>
              </a:rPr>
              <a:t>sudo npm install -g node-red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97036314d2_0_252"/>
          <p:cNvSpPr txBox="1">
            <a:spLocks noGrp="1"/>
          </p:cNvSpPr>
          <p:nvPr>
            <p:ph type="title"/>
          </p:nvPr>
        </p:nvSpPr>
        <p:spPr>
          <a:xfrm>
            <a:off x="752475" y="103188"/>
            <a:ext cx="8585489" cy="5895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71428"/>
              <a:buNone/>
            </a:pPr>
            <a:r>
              <a:rPr lang="en-US" sz="2800" b="1"/>
              <a:t/>
            </a:r>
            <a:br>
              <a:rPr lang="en-US" sz="2800" b="1"/>
            </a:br>
            <a:r>
              <a:rPr lang="en-US" sz="2800" b="1"/>
              <a:t>Create a Flow</a:t>
            </a:r>
            <a:br>
              <a:rPr lang="en-US" sz="2800" b="1"/>
            </a:br>
            <a:endParaRPr sz="2800"/>
          </a:p>
        </p:txBody>
      </p:sp>
      <p:sp>
        <p:nvSpPr>
          <p:cNvPr id="347" name="Google Shape;347;g97036314d2_0_252"/>
          <p:cNvSpPr txBox="1">
            <a:spLocks noGrp="1"/>
          </p:cNvSpPr>
          <p:nvPr>
            <p:ph type="body" idx="1"/>
          </p:nvPr>
        </p:nvSpPr>
        <p:spPr>
          <a:xfrm>
            <a:off x="752475" y="863600"/>
            <a:ext cx="10515600" cy="41240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sz="2000"/>
              <a:t>The process of creating a flow involves adding Nodes to the workspace and wiring them together.:</a:t>
            </a:r>
            <a:endParaRPr/>
          </a:p>
          <a:p>
            <a:pPr marL="457200" lvl="0" indent="-228600" algn="l" rtl="0">
              <a:lnSpc>
                <a:spcPct val="90000"/>
              </a:lnSpc>
              <a:spcBef>
                <a:spcPts val="1000"/>
              </a:spcBef>
              <a:spcAft>
                <a:spcPts val="0"/>
              </a:spcAft>
              <a:buSzPts val="1800"/>
              <a:buNone/>
            </a:pPr>
            <a:endParaRPr sz="2000"/>
          </a:p>
          <a:p>
            <a:pPr marL="457200" lvl="0" indent="-342900" algn="l" rtl="0">
              <a:lnSpc>
                <a:spcPct val="90000"/>
              </a:lnSpc>
              <a:spcBef>
                <a:spcPts val="1000"/>
              </a:spcBef>
              <a:spcAft>
                <a:spcPts val="0"/>
              </a:spcAft>
              <a:buSzPts val="1800"/>
              <a:buChar char="•"/>
            </a:pPr>
            <a:r>
              <a:rPr lang="en-US" sz="2000"/>
              <a:t>Drag an </a:t>
            </a:r>
            <a:r>
              <a:rPr lang="en-US" sz="2000" b="1"/>
              <a:t>inject node</a:t>
            </a:r>
            <a:r>
              <a:rPr lang="en-US" sz="2000"/>
              <a:t> from the palette to the workspace. Inject-Node allows you to manually inject messages to flow.</a:t>
            </a:r>
            <a:endParaRPr/>
          </a:p>
          <a:p>
            <a:pPr marL="457200" lvl="0" indent="-342900" algn="l" rtl="0">
              <a:lnSpc>
                <a:spcPct val="90000"/>
              </a:lnSpc>
              <a:spcBef>
                <a:spcPts val="1000"/>
              </a:spcBef>
              <a:spcAft>
                <a:spcPts val="0"/>
              </a:spcAft>
              <a:buSzPts val="1800"/>
              <a:buChar char="•"/>
            </a:pPr>
            <a:r>
              <a:rPr lang="en-US" sz="2000"/>
              <a:t>Add a </a:t>
            </a:r>
            <a:r>
              <a:rPr lang="en-US" sz="2000" b="1"/>
              <a:t>debug node</a:t>
            </a:r>
            <a:r>
              <a:rPr lang="en-US" sz="2000"/>
              <a:t>.</a:t>
            </a:r>
            <a:endParaRPr/>
          </a:p>
          <a:p>
            <a:pPr marL="457200" lvl="0" indent="-342900" algn="l" rtl="0">
              <a:lnSpc>
                <a:spcPct val="90000"/>
              </a:lnSpc>
              <a:spcBef>
                <a:spcPts val="1000"/>
              </a:spcBef>
              <a:spcAft>
                <a:spcPts val="0"/>
              </a:spcAft>
              <a:buSzPts val="1800"/>
              <a:buChar char="•"/>
            </a:pPr>
            <a:r>
              <a:rPr lang="en-US" sz="2000"/>
              <a:t>Wire inject-node and debug-node together by clicking the </a:t>
            </a:r>
            <a:r>
              <a:rPr lang="en-US" sz="2000" b="1"/>
              <a:t>output</a:t>
            </a:r>
            <a:r>
              <a:rPr lang="en-US" sz="2000"/>
              <a:t> from inject-node to the input of debug-node.</a:t>
            </a:r>
            <a:endParaRPr/>
          </a:p>
          <a:p>
            <a:pPr marL="457200" lvl="0" indent="-342900" algn="l" rtl="0">
              <a:lnSpc>
                <a:spcPct val="90000"/>
              </a:lnSpc>
              <a:spcBef>
                <a:spcPts val="1000"/>
              </a:spcBef>
              <a:spcAft>
                <a:spcPts val="0"/>
              </a:spcAft>
              <a:buSzPts val="1800"/>
              <a:buChar char="•"/>
            </a:pPr>
            <a:r>
              <a:rPr lang="en-US" sz="2000"/>
              <a:t>Now, whenever the inject-node sends a message, it will be received by debug-node.</a:t>
            </a:r>
            <a:endParaRPr/>
          </a:p>
          <a:p>
            <a:pPr marL="457200" lvl="0" indent="-342900" algn="l" rtl="0">
              <a:lnSpc>
                <a:spcPct val="90000"/>
              </a:lnSpc>
              <a:spcBef>
                <a:spcPts val="1000"/>
              </a:spcBef>
              <a:spcAft>
                <a:spcPts val="0"/>
              </a:spcAft>
              <a:buSzPts val="1800"/>
              <a:buChar char="•"/>
            </a:pPr>
            <a:r>
              <a:rPr lang="en-US" sz="2000"/>
              <a:t>Click the </a:t>
            </a:r>
            <a:r>
              <a:rPr lang="en-US" sz="2000" b="1"/>
              <a:t>Deploy</a:t>
            </a:r>
            <a:r>
              <a:rPr lang="en-US" sz="2000"/>
              <a:t> button to push it to the runtime. Once deployed, click the button next to inject-node and check the debug-window for messages.</a:t>
            </a:r>
            <a:endParaRPr/>
          </a:p>
          <a:p>
            <a:pPr marL="0" lvl="0" indent="0" algn="l" rtl="0">
              <a:lnSpc>
                <a:spcPct val="90000"/>
              </a:lnSpc>
              <a:spcBef>
                <a:spcPts val="1000"/>
              </a:spcBef>
              <a:spcAft>
                <a:spcPts val="0"/>
              </a:spcAft>
              <a:buSzPts val="1800"/>
              <a:buFont typeface="Arial"/>
              <a:buNone/>
            </a:pPr>
            <a:endParaRPr sz="1600"/>
          </a:p>
        </p:txBody>
      </p:sp>
      <p:pic>
        <p:nvPicPr>
          <p:cNvPr id="348" name="Google Shape;348;g97036314d2_0_252"/>
          <p:cNvPicPr preferRelativeResize="0"/>
          <p:nvPr/>
        </p:nvPicPr>
        <p:blipFill rotWithShape="1">
          <a:blip r:embed="rId3">
            <a:alphaModFix/>
          </a:blip>
          <a:srcRect/>
          <a:stretch/>
        </p:blipFill>
        <p:spPr>
          <a:xfrm>
            <a:off x="1503363" y="5214937"/>
            <a:ext cx="8467725" cy="11304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97036314d2_0_2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b="1"/>
              <a:t/>
            </a:r>
            <a:br>
              <a:rPr lang="en-US" b="1"/>
            </a:br>
            <a:r>
              <a:rPr lang="en-US" b="1"/>
              <a:t>Function Node</a:t>
            </a:r>
            <a:br>
              <a:rPr lang="en-US" b="1"/>
            </a:br>
            <a:endParaRPr/>
          </a:p>
        </p:txBody>
      </p:sp>
      <p:sp>
        <p:nvSpPr>
          <p:cNvPr id="354" name="Google Shape;354;g97036314d2_0_2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sz="2000"/>
              <a:t>The Function-Node allows you to write JavaScript, which will be executed for every message.</a:t>
            </a:r>
            <a:endParaRPr/>
          </a:p>
          <a:p>
            <a:pPr marL="457200" lvl="0" indent="-342900" algn="l" rtl="0">
              <a:lnSpc>
                <a:spcPct val="90000"/>
              </a:lnSpc>
              <a:spcBef>
                <a:spcPts val="1000"/>
              </a:spcBef>
              <a:spcAft>
                <a:spcPts val="0"/>
              </a:spcAft>
              <a:buSzPts val="1800"/>
              <a:buChar char="•"/>
            </a:pPr>
            <a:r>
              <a:rPr lang="en-US" sz="2000"/>
              <a:t>Add a </a:t>
            </a:r>
            <a:r>
              <a:rPr lang="en-US" sz="2000" b="1"/>
              <a:t>function-node</a:t>
            </a:r>
            <a:r>
              <a:rPr lang="en-US" sz="2000"/>
              <a:t> (toISOFormat) between the inject and debug node and write JavaScript as shown in the picture below.</a:t>
            </a:r>
            <a:endParaRPr/>
          </a:p>
          <a:p>
            <a:pPr marL="457200" lvl="0" indent="-342900" algn="l" rtl="0">
              <a:lnSpc>
                <a:spcPct val="90000"/>
              </a:lnSpc>
              <a:spcBef>
                <a:spcPts val="1000"/>
              </a:spcBef>
              <a:spcAft>
                <a:spcPts val="0"/>
              </a:spcAft>
              <a:buSzPts val="1800"/>
              <a:buChar char="•"/>
            </a:pPr>
            <a:r>
              <a:rPr lang="en-US" sz="2000"/>
              <a:t>Deploy and check the debug messages.</a:t>
            </a:r>
            <a:endParaRPr/>
          </a:p>
          <a:p>
            <a:pPr marL="457200" lvl="0" indent="-228600" algn="l" rtl="0">
              <a:lnSpc>
                <a:spcPct val="90000"/>
              </a:lnSpc>
              <a:spcBef>
                <a:spcPts val="1000"/>
              </a:spcBef>
              <a:spcAft>
                <a:spcPts val="0"/>
              </a:spcAft>
              <a:buSzPts val="1800"/>
              <a:buNone/>
            </a:pPr>
            <a:endParaRPr sz="1800"/>
          </a:p>
        </p:txBody>
      </p:sp>
      <p:pic>
        <p:nvPicPr>
          <p:cNvPr id="355" name="Google Shape;355;g97036314d2_0_261"/>
          <p:cNvPicPr preferRelativeResize="0"/>
          <p:nvPr/>
        </p:nvPicPr>
        <p:blipFill rotWithShape="1">
          <a:blip r:embed="rId3">
            <a:alphaModFix/>
          </a:blip>
          <a:srcRect/>
          <a:stretch/>
        </p:blipFill>
        <p:spPr>
          <a:xfrm>
            <a:off x="3011631" y="3852286"/>
            <a:ext cx="5143500" cy="19250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97036314d2_0_267"/>
          <p:cNvSpPr txBox="1">
            <a:spLocks noGrp="1"/>
          </p:cNvSpPr>
          <p:nvPr>
            <p:ph type="body" idx="1"/>
          </p:nvPr>
        </p:nvSpPr>
        <p:spPr>
          <a:xfrm>
            <a:off x="838200" y="838200"/>
            <a:ext cx="10515600" cy="33734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a:t>Here is the JavaScript code:</a:t>
            </a:r>
            <a:endParaRPr/>
          </a:p>
        </p:txBody>
      </p:sp>
      <p:pic>
        <p:nvPicPr>
          <p:cNvPr id="361" name="Google Shape;361;g97036314d2_0_267"/>
          <p:cNvPicPr preferRelativeResize="0"/>
          <p:nvPr/>
        </p:nvPicPr>
        <p:blipFill rotWithShape="1">
          <a:blip r:embed="rId3">
            <a:alphaModFix/>
          </a:blip>
          <a:srcRect/>
          <a:stretch/>
        </p:blipFill>
        <p:spPr>
          <a:xfrm>
            <a:off x="838200" y="1496290"/>
            <a:ext cx="8499764" cy="2202586"/>
          </a:xfrm>
          <a:prstGeom prst="rect">
            <a:avLst/>
          </a:prstGeom>
          <a:noFill/>
          <a:ln>
            <a:noFill/>
          </a:ln>
        </p:spPr>
      </p:pic>
      <p:sp>
        <p:nvSpPr>
          <p:cNvPr id="362" name="Google Shape;362;g97036314d2_0_267"/>
          <p:cNvSpPr/>
          <p:nvPr/>
        </p:nvSpPr>
        <p:spPr>
          <a:xfrm>
            <a:off x="941388" y="4027488"/>
            <a:ext cx="503555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Once, deploy notice the change in debug messages:</a:t>
            </a:r>
            <a:endParaRPr/>
          </a:p>
        </p:txBody>
      </p:sp>
      <p:pic>
        <p:nvPicPr>
          <p:cNvPr id="363" name="Google Shape;363;g97036314d2_0_267"/>
          <p:cNvPicPr preferRelativeResize="0"/>
          <p:nvPr/>
        </p:nvPicPr>
        <p:blipFill rotWithShape="1">
          <a:blip r:embed="rId4">
            <a:alphaModFix/>
          </a:blip>
          <a:srcRect/>
          <a:stretch/>
        </p:blipFill>
        <p:spPr>
          <a:xfrm>
            <a:off x="941388" y="4540250"/>
            <a:ext cx="5584103" cy="1895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97036314d2_0_2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b="1"/>
              <a:t/>
            </a:r>
            <a:br>
              <a:rPr lang="en-US" b="1"/>
            </a:br>
            <a:r>
              <a:rPr lang="en-US" b="1"/>
              <a:t>First flow</a:t>
            </a:r>
            <a:br>
              <a:rPr lang="en-US" b="1"/>
            </a:br>
            <a:endParaRPr/>
          </a:p>
        </p:txBody>
      </p:sp>
      <p:sp>
        <p:nvSpPr>
          <p:cNvPr id="369" name="Google Shape;369;g97036314d2_0_2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sz="2400"/>
              <a:t>Once Node-RED is running, you can access to it pointing your browser at </a:t>
            </a:r>
            <a:r>
              <a:rPr lang="en-US" sz="2400" u="sng">
                <a:solidFill>
                  <a:schemeClr val="hlink"/>
                </a:solidFill>
                <a:hlinkClick r:id="rId3"/>
              </a:rPr>
              <a:t>http://localhost:1880</a:t>
            </a:r>
            <a:r>
              <a:rPr lang="en-US" sz="2400"/>
              <a:t>. </a:t>
            </a:r>
            <a:endParaRPr/>
          </a:p>
          <a:p>
            <a:pPr marL="457200" lvl="0" indent="-228600" algn="just" rtl="0">
              <a:lnSpc>
                <a:spcPct val="90000"/>
              </a:lnSpc>
              <a:spcBef>
                <a:spcPts val="1000"/>
              </a:spcBef>
              <a:spcAft>
                <a:spcPts val="0"/>
              </a:spcAft>
              <a:buSzPts val="1800"/>
              <a:buNone/>
            </a:pPr>
            <a:endParaRPr sz="2400"/>
          </a:p>
          <a:p>
            <a:pPr marL="457200" lvl="0" indent="-342900" algn="just" rtl="0">
              <a:lnSpc>
                <a:spcPct val="90000"/>
              </a:lnSpc>
              <a:spcBef>
                <a:spcPts val="1000"/>
              </a:spcBef>
              <a:spcAft>
                <a:spcPts val="0"/>
              </a:spcAft>
              <a:buSzPts val="1800"/>
              <a:buChar char="•"/>
            </a:pPr>
            <a:r>
              <a:rPr lang="en-US" sz="2400"/>
              <a:t>You can always use a browser from another machine if you know the IP address or name of the Node-RED instance http://{Node-RED-machine-ip-address}:1880</a:t>
            </a:r>
            <a:endParaRPr/>
          </a:p>
          <a:p>
            <a:pPr marL="457200" lvl="0" indent="-228600" algn="just" rtl="0">
              <a:lnSpc>
                <a:spcPct val="90000"/>
              </a:lnSpc>
              <a:spcBef>
                <a:spcPts val="1000"/>
              </a:spcBef>
              <a:spcAft>
                <a:spcPts val="0"/>
              </a:spcAft>
              <a:buSzPts val="1800"/>
              <a:buNone/>
            </a:pP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97036314d2_0_283"/>
          <p:cNvSpPr txBox="1">
            <a:spLocks noGrp="1"/>
          </p:cNvSpPr>
          <p:nvPr>
            <p:ph type="body" idx="1"/>
          </p:nvPr>
        </p:nvSpPr>
        <p:spPr>
          <a:xfrm>
            <a:off x="838200" y="588963"/>
            <a:ext cx="10515600" cy="55880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1000"/>
              </a:spcBef>
              <a:spcAft>
                <a:spcPts val="0"/>
              </a:spcAft>
              <a:buSzPts val="1800"/>
              <a:buFont typeface="Arial"/>
              <a:buAutoNum type="arabicPeriod"/>
            </a:pPr>
            <a:r>
              <a:rPr lang="en-US" sz="1800" b="1"/>
              <a:t> Insert an inject node:</a:t>
            </a:r>
            <a:endParaRPr/>
          </a:p>
          <a:p>
            <a:pPr marL="0" lvl="0" indent="0" algn="l" rtl="0">
              <a:lnSpc>
                <a:spcPct val="90000"/>
              </a:lnSpc>
              <a:spcBef>
                <a:spcPts val="1000"/>
              </a:spcBef>
              <a:spcAft>
                <a:spcPts val="0"/>
              </a:spcAft>
              <a:buSzPts val="1800"/>
              <a:buFont typeface="Arial"/>
              <a:buNone/>
            </a:pPr>
            <a:r>
              <a:rPr lang="en-US" sz="1800"/>
              <a:t>Drag and drop an inject node on the flow editor, then double click and set up the payload as string and write "Hello world".</a:t>
            </a:r>
            <a:endParaRPr/>
          </a:p>
          <a:p>
            <a:pPr marL="0" lvl="0" indent="0" algn="l" rtl="0">
              <a:lnSpc>
                <a:spcPct val="90000"/>
              </a:lnSpc>
              <a:spcBef>
                <a:spcPts val="1000"/>
              </a:spcBef>
              <a:spcAft>
                <a:spcPts val="0"/>
              </a:spcAft>
              <a:buSzPts val="1800"/>
              <a:buFont typeface="Arial"/>
              <a:buNone/>
            </a:pPr>
            <a:r>
              <a:rPr lang="en-US" sz="1800" b="1"/>
              <a:t>2. Insert a debug node:</a:t>
            </a:r>
            <a:endParaRPr/>
          </a:p>
          <a:p>
            <a:pPr marL="0" lvl="0" indent="0" algn="l" rtl="0">
              <a:lnSpc>
                <a:spcPct val="90000"/>
              </a:lnSpc>
              <a:spcBef>
                <a:spcPts val="1000"/>
              </a:spcBef>
              <a:spcAft>
                <a:spcPts val="0"/>
              </a:spcAft>
              <a:buSzPts val="1800"/>
              <a:buFont typeface="Arial"/>
              <a:buNone/>
            </a:pPr>
            <a:r>
              <a:rPr lang="en-US" sz="1800"/>
              <a:t>Drag and drop the same way as you did with the inject node.</a:t>
            </a:r>
            <a:endParaRPr/>
          </a:p>
          <a:p>
            <a:pPr marL="0" lvl="0" indent="0" algn="l" rtl="0">
              <a:lnSpc>
                <a:spcPct val="90000"/>
              </a:lnSpc>
              <a:spcBef>
                <a:spcPts val="1000"/>
              </a:spcBef>
              <a:spcAft>
                <a:spcPts val="0"/>
              </a:spcAft>
              <a:buSzPts val="1800"/>
              <a:buFont typeface="Arial"/>
              <a:buNone/>
            </a:pPr>
            <a:r>
              <a:rPr lang="en-US" sz="1800" b="1"/>
              <a:t>3. Wire them together as follows:</a:t>
            </a:r>
            <a:endParaRPr/>
          </a:p>
          <a:p>
            <a:pPr marL="0" lvl="0" indent="0" algn="l" rtl="0">
              <a:lnSpc>
                <a:spcPct val="90000"/>
              </a:lnSpc>
              <a:spcBef>
                <a:spcPts val="1000"/>
              </a:spcBef>
              <a:spcAft>
                <a:spcPts val="0"/>
              </a:spcAft>
              <a:buSzPts val="1800"/>
              <a:buFont typeface="Arial"/>
              <a:buNone/>
            </a:pPr>
            <a:endParaRPr sz="1800"/>
          </a:p>
          <a:p>
            <a:pPr marL="0" lvl="0" indent="0" algn="l" rtl="0">
              <a:lnSpc>
                <a:spcPct val="90000"/>
              </a:lnSpc>
              <a:spcBef>
                <a:spcPts val="1000"/>
              </a:spcBef>
              <a:spcAft>
                <a:spcPts val="0"/>
              </a:spcAft>
              <a:buSzPts val="1800"/>
              <a:buFont typeface="Arial"/>
              <a:buNone/>
            </a:pPr>
            <a:endParaRPr sz="1800"/>
          </a:p>
          <a:p>
            <a:pPr marL="0" lvl="0" indent="0" algn="l" rtl="0">
              <a:lnSpc>
                <a:spcPct val="90000"/>
              </a:lnSpc>
              <a:spcBef>
                <a:spcPts val="1000"/>
              </a:spcBef>
              <a:spcAft>
                <a:spcPts val="0"/>
              </a:spcAft>
              <a:buSzPts val="1800"/>
              <a:buFont typeface="Arial"/>
              <a:buNone/>
            </a:pPr>
            <a:endParaRPr sz="1800" b="1"/>
          </a:p>
          <a:p>
            <a:pPr marL="0" lvl="0" indent="0" algn="l" rtl="0">
              <a:lnSpc>
                <a:spcPct val="90000"/>
              </a:lnSpc>
              <a:spcBef>
                <a:spcPts val="1000"/>
              </a:spcBef>
              <a:spcAft>
                <a:spcPts val="0"/>
              </a:spcAft>
              <a:buSzPts val="1800"/>
              <a:buFont typeface="Arial"/>
              <a:buNone/>
            </a:pPr>
            <a:r>
              <a:rPr lang="en-US" sz="1800" b="1"/>
              <a:t>4. Deploy:</a:t>
            </a:r>
            <a:endParaRPr/>
          </a:p>
          <a:p>
            <a:pPr marL="0" lvl="0" indent="0" algn="l" rtl="0">
              <a:lnSpc>
                <a:spcPct val="90000"/>
              </a:lnSpc>
              <a:spcBef>
                <a:spcPts val="1000"/>
              </a:spcBef>
              <a:spcAft>
                <a:spcPts val="0"/>
              </a:spcAft>
              <a:buSzPts val="1800"/>
              <a:buFont typeface="Arial"/>
              <a:buNone/>
            </a:pPr>
            <a:r>
              <a:rPr lang="en-US" sz="1800"/>
              <a:t>Click on the deploy button on the right corner.</a:t>
            </a:r>
            <a:endParaRPr/>
          </a:p>
          <a:p>
            <a:pPr marL="0" lvl="0" indent="0" algn="l" rtl="0">
              <a:lnSpc>
                <a:spcPct val="90000"/>
              </a:lnSpc>
              <a:spcBef>
                <a:spcPts val="1000"/>
              </a:spcBef>
              <a:spcAft>
                <a:spcPts val="0"/>
              </a:spcAft>
              <a:buSzPts val="1800"/>
              <a:buFont typeface="Arial"/>
              <a:buNone/>
            </a:pPr>
            <a:r>
              <a:rPr lang="en-US" sz="1800" b="1"/>
              <a:t>5. Try it. You will see something like:</a:t>
            </a:r>
            <a:endParaRPr/>
          </a:p>
          <a:p>
            <a:pPr marL="457200" lvl="0" indent="-228600" algn="l" rtl="0">
              <a:lnSpc>
                <a:spcPct val="90000"/>
              </a:lnSpc>
              <a:spcBef>
                <a:spcPts val="1000"/>
              </a:spcBef>
              <a:spcAft>
                <a:spcPts val="0"/>
              </a:spcAft>
              <a:buSzPts val="1800"/>
              <a:buNone/>
            </a:pPr>
            <a:endParaRPr sz="1800"/>
          </a:p>
        </p:txBody>
      </p:sp>
      <p:pic>
        <p:nvPicPr>
          <p:cNvPr id="375" name="Google Shape;375;g97036314d2_0_283"/>
          <p:cNvPicPr preferRelativeResize="0"/>
          <p:nvPr/>
        </p:nvPicPr>
        <p:blipFill rotWithShape="1">
          <a:blip r:embed="rId3">
            <a:alphaModFix/>
          </a:blip>
          <a:srcRect/>
          <a:stretch/>
        </p:blipFill>
        <p:spPr>
          <a:xfrm>
            <a:off x="931863" y="2682875"/>
            <a:ext cx="4857750" cy="1190625"/>
          </a:xfrm>
          <a:prstGeom prst="rect">
            <a:avLst/>
          </a:prstGeom>
          <a:noFill/>
          <a:ln>
            <a:noFill/>
          </a:ln>
        </p:spPr>
      </p:pic>
      <p:pic>
        <p:nvPicPr>
          <p:cNvPr id="376" name="Google Shape;376;g97036314d2_0_283"/>
          <p:cNvPicPr preferRelativeResize="0"/>
          <p:nvPr/>
        </p:nvPicPr>
        <p:blipFill rotWithShape="1">
          <a:blip r:embed="rId4">
            <a:alphaModFix/>
          </a:blip>
          <a:srcRect/>
          <a:stretch/>
        </p:blipFill>
        <p:spPr>
          <a:xfrm>
            <a:off x="5789613" y="4939002"/>
            <a:ext cx="4238625" cy="167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97036314d2_0_289"/>
          <p:cNvSpPr/>
          <p:nvPr/>
        </p:nvSpPr>
        <p:spPr>
          <a:xfrm>
            <a:off x="552450" y="1033463"/>
            <a:ext cx="10975975" cy="75707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Step 1 - Add an Inject node</a:t>
            </a:r>
            <a:endParaRPr/>
          </a:p>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First, we need a way to start the flow. That’s one of the main purposes of the Inject node—to inject a message into the flow.</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If it’s not open already, open Node-RED in your browser. </a:t>
            </a:r>
            <a:endParaRPr/>
          </a:p>
          <a:p>
            <a:pPr marL="742950" marR="0" lvl="1" indent="-28575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If using a </a:t>
            </a:r>
            <a:r>
              <a:rPr lang="en-US" sz="1200" b="0" i="1" u="none" strike="noStrike" cap="none">
                <a:solidFill>
                  <a:schemeClr val="dk1"/>
                </a:solidFill>
                <a:latin typeface="Calibri"/>
                <a:ea typeface="Calibri"/>
                <a:cs typeface="Calibri"/>
                <a:sym typeface="Calibri"/>
              </a:rPr>
              <a:t>groov</a:t>
            </a:r>
            <a:r>
              <a:rPr lang="en-US" sz="1200" b="0" i="0" u="none" strike="noStrike" cap="none">
                <a:solidFill>
                  <a:schemeClr val="dk1"/>
                </a:solidFill>
                <a:latin typeface="Calibri"/>
                <a:ea typeface="Calibri"/>
                <a:cs typeface="Calibri"/>
                <a:sym typeface="Calibri"/>
              </a:rPr>
              <a:t> EPIC processor, then open </a:t>
            </a:r>
            <a:r>
              <a:rPr lang="en-US" sz="1200" b="0" i="1" u="none" strike="noStrike" cap="none">
                <a:solidFill>
                  <a:schemeClr val="dk1"/>
                </a:solidFill>
                <a:latin typeface="Calibri"/>
                <a:ea typeface="Calibri"/>
                <a:cs typeface="Calibri"/>
                <a:sym typeface="Calibri"/>
              </a:rPr>
              <a:t>https://[groov-epic-hostname]</a:t>
            </a:r>
            <a:r>
              <a:rPr lang="en-US" sz="1200" b="1" i="1" u="none" strike="noStrike" cap="none">
                <a:solidFill>
                  <a:schemeClr val="dk1"/>
                </a:solidFill>
                <a:latin typeface="Calibri"/>
                <a:ea typeface="Calibri"/>
                <a:cs typeface="Calibri"/>
                <a:sym typeface="Calibri"/>
              </a:rPr>
              <a:t>/node-red</a:t>
            </a:r>
            <a:endParaRPr sz="12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If using a </a:t>
            </a:r>
            <a:r>
              <a:rPr lang="en-US" sz="1200" b="0" i="1" u="none" strike="noStrike" cap="none">
                <a:solidFill>
                  <a:schemeClr val="dk1"/>
                </a:solidFill>
                <a:latin typeface="Calibri"/>
                <a:ea typeface="Calibri"/>
                <a:cs typeface="Calibri"/>
                <a:sym typeface="Calibri"/>
              </a:rPr>
              <a:t>groov</a:t>
            </a:r>
            <a:r>
              <a:rPr lang="en-US" sz="1200" b="0" i="0" u="none" strike="noStrike" cap="none">
                <a:solidFill>
                  <a:schemeClr val="dk1"/>
                </a:solidFill>
                <a:latin typeface="Calibri"/>
                <a:ea typeface="Calibri"/>
                <a:cs typeface="Calibri"/>
                <a:sym typeface="Calibri"/>
              </a:rPr>
              <a:t> Edge Appliance, then open </a:t>
            </a:r>
            <a:r>
              <a:rPr lang="en-US" sz="1200" b="0" i="1" u="none" strike="noStrike" cap="none">
                <a:solidFill>
                  <a:schemeClr val="dk1"/>
                </a:solidFill>
                <a:latin typeface="Calibri"/>
                <a:ea typeface="Calibri"/>
                <a:cs typeface="Calibri"/>
                <a:sym typeface="Calibri"/>
              </a:rPr>
              <a:t>https://[groov-box-hostname]</a:t>
            </a:r>
            <a:r>
              <a:rPr lang="en-US" sz="1200" b="1" i="1" u="none" strike="noStrike" cap="none">
                <a:solidFill>
                  <a:schemeClr val="dk1"/>
                </a:solidFill>
                <a:latin typeface="Calibri"/>
                <a:ea typeface="Calibri"/>
                <a:cs typeface="Calibri"/>
                <a:sym typeface="Calibri"/>
              </a:rPr>
              <a:t>:1880</a:t>
            </a:r>
            <a:r>
              <a:rPr lang="en-US" sz="1200" b="0" i="0" u="none" strike="noStrike" cap="none">
                <a:solidFill>
                  <a:schemeClr val="dk1"/>
                </a:solidFill>
                <a:latin typeface="Calibri"/>
                <a:ea typeface="Calibri"/>
                <a:cs typeface="Calibri"/>
                <a:sym typeface="Calibri"/>
              </a:rPr>
              <a:t>.</a:t>
            </a:r>
            <a:endParaRPr/>
          </a:p>
          <a:p>
            <a:pPr marL="742950" marR="0" lvl="1" indent="-28575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If using Node-RED running on your computer, you can use </a:t>
            </a:r>
            <a:r>
              <a:rPr lang="en-US" sz="12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http://127.0.0.1</a:t>
            </a:r>
            <a:r>
              <a:rPr lang="en-US" sz="1200" b="1"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:1880</a:t>
            </a:r>
            <a:r>
              <a:rPr lang="en-US" sz="1200" b="0" i="0" u="none" strike="noStrike" cap="none">
                <a:solidFill>
                  <a:schemeClr val="dk1"/>
                </a:solidFill>
                <a:latin typeface="Calibri"/>
                <a:ea typeface="Calibri"/>
                <a:cs typeface="Calibri"/>
                <a:sym typeface="Calibri"/>
              </a:rPr>
              <a:t> or whichever address or hostname you’re using.</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If you haven’t used Node-RED before, there should be one empty flow named “Flow 1”.</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From the node palette on the left side of the Node-RED editor, select an Inject node and drag it onto the flow.</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Double-click the node to open the “Edit inject node” view.</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For the Payload field, select </a:t>
            </a:r>
            <a:r>
              <a:rPr lang="en-US" sz="1200" b="1" i="0" u="none" strike="noStrike" cap="none">
                <a:solidFill>
                  <a:schemeClr val="dk1"/>
                </a:solidFill>
                <a:latin typeface="Calibri"/>
                <a:ea typeface="Calibri"/>
                <a:cs typeface="Calibri"/>
                <a:sym typeface="Calibri"/>
              </a:rPr>
              <a:t>string</a:t>
            </a:r>
            <a:r>
              <a:rPr lang="en-US" sz="1200" b="0" i="0" u="none" strike="noStrike" cap="none">
                <a:solidFill>
                  <a:schemeClr val="dk1"/>
                </a:solidFill>
                <a:latin typeface="Calibri"/>
                <a:ea typeface="Calibri"/>
                <a:cs typeface="Calibri"/>
                <a:sym typeface="Calibri"/>
              </a:rPr>
              <a:t> and enter </a:t>
            </a:r>
            <a:r>
              <a:rPr lang="en-US" sz="1200" b="1" i="0" u="none" strike="noStrike" cap="none">
                <a:solidFill>
                  <a:schemeClr val="dk1"/>
                </a:solidFill>
                <a:latin typeface="Calibri"/>
                <a:ea typeface="Calibri"/>
                <a:cs typeface="Calibri"/>
                <a:sym typeface="Calibri"/>
              </a:rPr>
              <a:t>Hello, world!</a:t>
            </a:r>
            <a:r>
              <a:rPr lang="en-US" sz="1200" b="0" i="0" u="none" strike="noStrike" cap="none">
                <a:solidFill>
                  <a:schemeClr val="dk1"/>
                </a:solidFill>
                <a:latin typeface="Calibri"/>
                <a:ea typeface="Calibri"/>
                <a:cs typeface="Calibri"/>
                <a:sym typeface="Calibri"/>
              </a:rPr>
              <a:t> in the text field.</a:t>
            </a:r>
            <a:endParaRPr/>
          </a:p>
          <a:p>
            <a:pPr marL="0" marR="0" lvl="0" indent="-76200" algn="l" rtl="0">
              <a:lnSpc>
                <a:spcPct val="150000"/>
              </a:lnSpc>
              <a:spcBef>
                <a:spcPts val="0"/>
              </a:spcBef>
              <a:spcAft>
                <a:spcPts val="0"/>
              </a:spcAft>
              <a:buClr>
                <a:srgbClr val="000000"/>
              </a:buClr>
              <a:buSzPts val="1200"/>
              <a:buFont typeface="Calibri"/>
              <a:buAutoNum type="arabicPeriod"/>
            </a:pPr>
            <a:r>
              <a:rPr lang="en-US" sz="1200" b="0" i="0" u="none" strike="noStrike" cap="none">
                <a:solidFill>
                  <a:schemeClr val="dk1"/>
                </a:solidFill>
                <a:latin typeface="Calibri"/>
                <a:ea typeface="Calibri"/>
                <a:cs typeface="Calibri"/>
                <a:sym typeface="Calibri"/>
              </a:rPr>
              <a:t>Click Done.</a:t>
            </a:r>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Later, with its msg.payload property set to “Hello, world!” this node is going to inject a message into the flow</a:t>
            </a:r>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r>
              <a:rPr lang="en-US" sz="12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http://developer.opto22.com/nodered/general/getting-started/node-red-hello-world/</a:t>
            </a:r>
            <a:r>
              <a:rPr lang="en-US" sz="1200" b="0" i="0" u="none" strike="noStrike" cap="none">
                <a:solidFill>
                  <a:srgbClr val="888888"/>
                </a:solidFill>
                <a:latin typeface="Calibri"/>
                <a:ea typeface="Calibri"/>
                <a:cs typeface="Calibri"/>
                <a:sym typeface="Calibri"/>
              </a:rPr>
              <a:t/>
            </a:r>
            <a:br>
              <a:rPr lang="en-US" sz="1200" b="0" i="0" u="none" strike="noStrike" cap="none">
                <a:solidFill>
                  <a:srgbClr val="888888"/>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Clr>
                <a:srgbClr val="000000"/>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82" name="Google Shape;382;g97036314d2_0_289"/>
          <p:cNvSpPr/>
          <p:nvPr/>
        </p:nvSpPr>
        <p:spPr>
          <a:xfrm>
            <a:off x="-146050" y="-338138"/>
            <a:ext cx="233363" cy="2159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97036314d2_0_297"/>
          <p:cNvSpPr/>
          <p:nvPr/>
        </p:nvSpPr>
        <p:spPr>
          <a:xfrm>
            <a:off x="279400" y="1162050"/>
            <a:ext cx="11206163" cy="4894263"/>
          </a:xfrm>
          <a:prstGeom prst="rect">
            <a:avLst/>
          </a:prstGeom>
          <a:noFill/>
          <a:ln>
            <a:noFill/>
          </a:ln>
        </p:spPr>
        <p:txBody>
          <a:bodyPr spcFirstLastPara="1" wrap="square" lIns="91425" tIns="45700" rIns="91425" bIns="45700" anchor="ctr" anchorCtr="0">
            <a:spAutoFit/>
          </a:bodyPr>
          <a:lstStyle/>
          <a:p>
            <a:pPr marL="0" marR="0" lvl="0" indent="0" algn="l" rtl="0">
              <a:lnSpc>
                <a:spcPct val="200000"/>
              </a:lnSpc>
              <a:spcBef>
                <a:spcPts val="0"/>
              </a:spcBef>
              <a:spcAft>
                <a:spcPts val="0"/>
              </a:spcAft>
              <a:buNone/>
            </a:pPr>
            <a:r>
              <a:rPr lang="en-US" sz="1200" b="1" i="0" u="none" strike="noStrike" cap="none">
                <a:solidFill>
                  <a:srgbClr val="000000"/>
                </a:solidFill>
                <a:latin typeface="Arial"/>
                <a:ea typeface="Arial"/>
                <a:cs typeface="Arial"/>
                <a:sym typeface="Arial"/>
              </a:rPr>
              <a:t>Step 2 - Add a Debug node</a:t>
            </a:r>
            <a:endParaRPr/>
          </a:p>
          <a:p>
            <a:pPr marL="0" marR="0" lvl="0" indent="0" algn="l" rtl="0">
              <a:lnSpc>
                <a:spcPct val="2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r>
              <a:rPr lang="en-US" sz="1200" b="0" i="0" u="none" strike="noStrike" cap="none">
                <a:solidFill>
                  <a:srgbClr val="000000"/>
                </a:solidFill>
                <a:latin typeface="Arial"/>
                <a:ea typeface="Arial"/>
                <a:cs typeface="Arial"/>
                <a:sym typeface="Arial"/>
              </a:rPr>
              <a:t>We need a destination for the Inject node’s message. We’ll use the Debug node, which will print out our message to the debug console window.</a:t>
            </a:r>
            <a:endParaRPr/>
          </a:p>
          <a:p>
            <a:pPr marL="0" marR="0" lvl="0" indent="-76200" algn="l" rtl="0">
              <a:lnSpc>
                <a:spcPct val="2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From the node palette, select a Debug node and drag it onto the flow, and then place it to the right-hand side of the Inject node. </a:t>
            </a:r>
            <a:endParaRPr/>
          </a:p>
          <a:p>
            <a:pPr marL="0" marR="0" lvl="0" indent="-76200" algn="l" rtl="0">
              <a:lnSpc>
                <a:spcPct val="2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Arial"/>
                <a:ea typeface="Arial"/>
                <a:cs typeface="Arial"/>
                <a:sym typeface="Arial"/>
              </a:rPr>
              <a:t>Wire the nodes together. Place the mouse cursor over the Inject node’s output port (a small gray square on the right-hand side of the node), then left-click and drag a wire over to the input port of the Debug node. A gray wire should now be connecting the output of the Inject node to the input of the Debug node. </a:t>
            </a:r>
            <a:endParaRPr/>
          </a:p>
          <a:p>
            <a:pPr marL="0" marR="0" lvl="0" indent="0" algn="l" rtl="0">
              <a:lnSpc>
                <a:spcPct val="2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r>
              <a:rPr lang="en-US" sz="1200" b="0" i="0" u="none" strike="noStrike" cap="none">
                <a:solidFill>
                  <a:srgbClr val="000000"/>
                </a:solidFill>
                <a:latin typeface="Arial"/>
                <a:ea typeface="Arial"/>
                <a:cs typeface="Arial"/>
                <a:sym typeface="Arial"/>
              </a:rPr>
              <a:t>The Debug node will automatically print the msg.payload property to the console window, which we’ll see in the next step.</a:t>
            </a:r>
            <a:endParaRPr/>
          </a:p>
          <a:p>
            <a:pPr marL="0" marR="0" lvl="0" indent="0" algn="l" rtl="0">
              <a:lnSpc>
                <a:spcPct val="2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r>
              <a:rPr lang="en-US" sz="1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http://developer.opto22.com/nodered/general/getting-started/node-red-hello-world/</a:t>
            </a:r>
            <a:r>
              <a:rPr lang="en-US" sz="1200" b="0" i="0" u="none" strike="noStrike" cap="none">
                <a:solidFill>
                  <a:srgbClr val="888888"/>
                </a:solidFill>
                <a:latin typeface="Arial"/>
                <a:ea typeface="Arial"/>
                <a:cs typeface="Arial"/>
                <a:sym typeface="Arial"/>
              </a:rPr>
              <a:t/>
            </a:r>
            <a:br>
              <a:rPr lang="en-US" sz="1200" b="0" i="0" u="none" strike="noStrike" cap="none">
                <a:solidFill>
                  <a:srgbClr val="888888"/>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97036314d2_0_304"/>
          <p:cNvSpPr txBox="1">
            <a:spLocks noGrp="1"/>
          </p:cNvSpPr>
          <p:nvPr>
            <p:ph type="body" idx="1"/>
          </p:nvPr>
        </p:nvSpPr>
        <p:spPr>
          <a:xfrm>
            <a:off x="838200" y="1290638"/>
            <a:ext cx="10515600" cy="48863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sz="1400" b="1"/>
              <a:t>Step 3 - Deploy and Run</a:t>
            </a:r>
            <a:endParaRPr/>
          </a:p>
          <a:p>
            <a:pPr marL="457200" lvl="0" indent="-342900" algn="l" rtl="0">
              <a:lnSpc>
                <a:spcPct val="90000"/>
              </a:lnSpc>
              <a:spcBef>
                <a:spcPts val="1000"/>
              </a:spcBef>
              <a:spcAft>
                <a:spcPts val="0"/>
              </a:spcAft>
              <a:buSzPts val="1800"/>
              <a:buChar char="•"/>
            </a:pPr>
            <a:r>
              <a:rPr lang="en-US" sz="1400"/>
              <a:t>Now that our flow is complete, we need to deploy it to the server and run it.</a:t>
            </a:r>
            <a:endParaRPr/>
          </a:p>
          <a:p>
            <a:pPr marL="457200" lvl="0" indent="-342900" algn="l" rtl="0">
              <a:lnSpc>
                <a:spcPct val="90000"/>
              </a:lnSpc>
              <a:spcBef>
                <a:spcPts val="1000"/>
              </a:spcBef>
              <a:spcAft>
                <a:spcPts val="0"/>
              </a:spcAft>
              <a:buSzPts val="1800"/>
              <a:buChar char="•"/>
            </a:pPr>
            <a:r>
              <a:rPr lang="en-US" sz="1400"/>
              <a:t>Click the Deploy button.</a:t>
            </a:r>
            <a:endParaRPr/>
          </a:p>
          <a:p>
            <a:pPr marL="457200" lvl="0" indent="-342900" algn="l" rtl="0">
              <a:lnSpc>
                <a:spcPct val="90000"/>
              </a:lnSpc>
              <a:spcBef>
                <a:spcPts val="1000"/>
              </a:spcBef>
              <a:spcAft>
                <a:spcPts val="0"/>
              </a:spcAft>
              <a:buSzPts val="1800"/>
              <a:buChar char="•"/>
            </a:pPr>
            <a:r>
              <a:rPr lang="en-US" sz="1400"/>
              <a:t>Click the Debug tab in the right-hand side of the editor window.</a:t>
            </a:r>
            <a:endParaRPr/>
          </a:p>
          <a:p>
            <a:pPr marL="457200" lvl="0" indent="-342900" algn="l" rtl="0">
              <a:lnSpc>
                <a:spcPct val="90000"/>
              </a:lnSpc>
              <a:spcBef>
                <a:spcPts val="1000"/>
              </a:spcBef>
              <a:spcAft>
                <a:spcPts val="0"/>
              </a:spcAft>
              <a:buSzPts val="1800"/>
              <a:buChar char="•"/>
            </a:pPr>
            <a:r>
              <a:rPr lang="en-US" sz="1400"/>
              <a:t>Click the Inject node’s button, which is the blue square coming out from the left-hand side of the Inject node. Clicking the button is what will inject a message into the flow.</a:t>
            </a:r>
            <a:endParaRPr/>
          </a:p>
          <a:p>
            <a:pPr marL="457200" lvl="0" indent="-342900" algn="l" rtl="0">
              <a:lnSpc>
                <a:spcPct val="90000"/>
              </a:lnSpc>
              <a:spcBef>
                <a:spcPts val="1000"/>
              </a:spcBef>
              <a:spcAft>
                <a:spcPts val="0"/>
              </a:spcAft>
              <a:buSzPts val="1800"/>
              <a:buChar char="•"/>
            </a:pPr>
            <a:r>
              <a:rPr lang="en-US" sz="1400"/>
              <a:t>A “Hello, world!” message should appear in the debug window.</a:t>
            </a:r>
            <a:endParaRPr/>
          </a:p>
          <a:p>
            <a:pPr marL="457200" lvl="0" indent="-342900" algn="l" rtl="0">
              <a:lnSpc>
                <a:spcPct val="90000"/>
              </a:lnSpc>
              <a:spcBef>
                <a:spcPts val="1000"/>
              </a:spcBef>
              <a:spcAft>
                <a:spcPts val="0"/>
              </a:spcAft>
              <a:buSzPts val="1800"/>
              <a:buChar char="•"/>
            </a:pPr>
            <a:r>
              <a:rPr lang="en-US" sz="1400"/>
              <a:t>Click the Inject node again to send another message.</a:t>
            </a:r>
            <a:endParaRPr/>
          </a:p>
          <a:p>
            <a:pPr marL="457200" lvl="0" indent="-228600" algn="l" rtl="0">
              <a:lnSpc>
                <a:spcPct val="90000"/>
              </a:lnSpc>
              <a:spcBef>
                <a:spcPts val="1000"/>
              </a:spcBef>
              <a:spcAft>
                <a:spcPts val="0"/>
              </a:spcAft>
              <a:buSzPts val="1800"/>
              <a:buNone/>
            </a:pPr>
            <a:endParaRPr sz="1400"/>
          </a:p>
          <a:p>
            <a:pPr marL="457200" lvl="0" indent="-228600" algn="l" rtl="0">
              <a:lnSpc>
                <a:spcPct val="90000"/>
              </a:lnSpc>
              <a:spcBef>
                <a:spcPts val="1000"/>
              </a:spcBef>
              <a:spcAft>
                <a:spcPts val="0"/>
              </a:spcAft>
              <a:buSzPts val="1800"/>
              <a:buNone/>
            </a:pPr>
            <a:endParaRPr sz="1400"/>
          </a:p>
          <a:p>
            <a:pPr marL="0" lvl="0" indent="0" algn="l" rtl="0">
              <a:lnSpc>
                <a:spcPct val="90000"/>
              </a:lnSpc>
              <a:spcBef>
                <a:spcPts val="1000"/>
              </a:spcBef>
              <a:spcAft>
                <a:spcPts val="0"/>
              </a:spcAft>
              <a:buSzPts val="1800"/>
              <a:buFont typeface="Arial"/>
              <a:buNone/>
            </a:pPr>
            <a:r>
              <a:rPr lang="en-US" sz="1400" u="sng">
                <a:solidFill>
                  <a:schemeClr val="hlink"/>
                </a:solidFill>
                <a:hlinkClick r:id="rId3"/>
              </a:rPr>
              <a:t>http://developer.opto22.com/nodered/general/getting-started/node-red-hello-world/</a:t>
            </a:r>
            <a:r>
              <a:rPr lang="en-US" sz="1400">
                <a:solidFill>
                  <a:srgbClr val="888888"/>
                </a:solidFill>
              </a:rPr>
              <a:t/>
            </a:r>
            <a:br>
              <a:rPr lang="en-US" sz="1400">
                <a:solidFill>
                  <a:srgbClr val="888888"/>
                </a:solidFill>
              </a:rPr>
            </a:br>
            <a:endParaRPr sz="1400"/>
          </a:p>
          <a:p>
            <a:pPr marL="457200" lvl="0" indent="-228600" algn="l" rtl="0">
              <a:lnSpc>
                <a:spcPct val="90000"/>
              </a:lnSpc>
              <a:spcBef>
                <a:spcPts val="1000"/>
              </a:spcBef>
              <a:spcAft>
                <a:spcPts val="0"/>
              </a:spcAft>
              <a:buSzPts val="1800"/>
              <a:buNone/>
            </a:pPr>
            <a:endParaRPr sz="1400"/>
          </a:p>
          <a:p>
            <a:pPr marL="457200" lvl="0" indent="-228600" algn="l" rtl="0">
              <a:lnSpc>
                <a:spcPct val="90000"/>
              </a:lnSpc>
              <a:spcBef>
                <a:spcPts val="1000"/>
              </a:spcBef>
              <a:spcAft>
                <a:spcPts val="0"/>
              </a:spcAft>
              <a:buSzPts val="1800"/>
              <a:buNone/>
            </a:pP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97036314d2_0_312"/>
          <p:cNvSpPr txBox="1">
            <a:spLocks noGrp="1"/>
          </p:cNvSpPr>
          <p:nvPr>
            <p:ph type="title"/>
          </p:nvPr>
        </p:nvSpPr>
        <p:spPr>
          <a:xfrm>
            <a:off x="706438" y="-1428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1800" b="1"/>
              <a:t>A simple 3 node flow that uses a Twitter tag to trigger a LED on a Raspberry PI.</a:t>
            </a:r>
            <a:endParaRPr/>
          </a:p>
        </p:txBody>
      </p:sp>
      <p:pic>
        <p:nvPicPr>
          <p:cNvPr id="398" name="Google Shape;398;g97036314d2_0_312"/>
          <p:cNvPicPr preferRelativeResize="0">
            <a:picLocks noGrp="1"/>
          </p:cNvPicPr>
          <p:nvPr>
            <p:ph type="body" idx="1"/>
          </p:nvPr>
        </p:nvPicPr>
        <p:blipFill rotWithShape="1">
          <a:blip r:embed="rId3">
            <a:alphaModFix/>
          </a:blip>
          <a:srcRect/>
          <a:stretch/>
        </p:blipFill>
        <p:spPr>
          <a:xfrm>
            <a:off x="1009650" y="747713"/>
            <a:ext cx="5294168" cy="1943100"/>
          </a:xfrm>
          <a:prstGeom prst="rect">
            <a:avLst/>
          </a:prstGeom>
          <a:noFill/>
          <a:ln>
            <a:noFill/>
          </a:ln>
        </p:spPr>
      </p:pic>
      <p:sp>
        <p:nvSpPr>
          <p:cNvPr id="399" name="Google Shape;399;g97036314d2_0_312"/>
          <p:cNvSpPr/>
          <p:nvPr/>
        </p:nvSpPr>
        <p:spPr>
          <a:xfrm>
            <a:off x="706438" y="2597150"/>
            <a:ext cx="9940925" cy="409342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Calibri"/>
                <a:ea typeface="Calibri"/>
                <a:cs typeface="Calibri"/>
                <a:sym typeface="Calibri"/>
              </a:rPr>
              <a:t>The Twitter node is a built-in node in Node-RED and hides all of the complexity of using the Twitter API.</a:t>
            </a:r>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Calibri"/>
                <a:ea typeface="Calibri"/>
                <a:cs typeface="Calibri"/>
                <a:sym typeface="Calibri"/>
              </a:rPr>
              <a:t>When the Twitter node sees the tag either in a tweet to the user, or the public tweet feed, it creates a new message with the details of the tweet, which is forwards to the next node in the flow. </a:t>
            </a:r>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285750" marR="0" lvl="0" indent="-285750" algn="just" rtl="0">
              <a:lnSpc>
                <a:spcPct val="100000"/>
              </a:lnSpc>
              <a:spcBef>
                <a:spcPts val="0"/>
              </a:spcBef>
              <a:spcAft>
                <a:spcPts val="0"/>
              </a:spcAft>
              <a:buClr>
                <a:srgbClr val="000000"/>
              </a:buClr>
              <a:buSzPts val="2000"/>
              <a:buFont typeface="Arial"/>
              <a:buChar char="•"/>
            </a:pPr>
            <a:r>
              <a:rPr lang="en-US" sz="2000" b="0" i="0" u="none" strike="noStrike" cap="none">
                <a:solidFill>
                  <a:schemeClr val="dk1"/>
                </a:solidFill>
                <a:latin typeface="Calibri"/>
                <a:ea typeface="Calibri"/>
                <a:cs typeface="Calibri"/>
                <a:sym typeface="Calibri"/>
              </a:rPr>
              <a:t>The trigger node is another built-in node in Node-RED and its default behaviour is to wait for any message on its input. When it receives a message, it ‘triggers’, and sends a message on its output with the value “1” as the message body. It then waits 1 second and sends a second message with the value “0” in the message body.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97036314d2_0_3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t>Introduction Node.js</a:t>
            </a:r>
            <a:endParaRPr/>
          </a:p>
        </p:txBody>
      </p:sp>
      <p:sp>
        <p:nvSpPr>
          <p:cNvPr id="111" name="Google Shape;111;g97036314d2_0_3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114300" algn="just" rtl="0">
              <a:lnSpc>
                <a:spcPct val="90000"/>
              </a:lnSpc>
              <a:spcBef>
                <a:spcPts val="1000"/>
              </a:spcBef>
              <a:spcAft>
                <a:spcPts val="0"/>
              </a:spcAft>
              <a:buSzPts val="1800"/>
              <a:buChar char="•"/>
            </a:pPr>
            <a:r>
              <a:rPr lang="en-US">
                <a:latin typeface="Verdana"/>
                <a:ea typeface="Verdana"/>
                <a:cs typeface="Verdana"/>
                <a:sym typeface="Verdana"/>
              </a:rPr>
              <a:t>Node.js was created by </a:t>
            </a:r>
            <a:r>
              <a:rPr lang="en-US" b="1">
                <a:latin typeface="Verdana"/>
                <a:ea typeface="Verdana"/>
                <a:cs typeface="Verdana"/>
                <a:sym typeface="Verdana"/>
              </a:rPr>
              <a:t>Ryan Dahl</a:t>
            </a:r>
            <a:r>
              <a:rPr lang="en-US">
                <a:latin typeface="Verdana"/>
                <a:ea typeface="Verdana"/>
                <a:cs typeface="Verdana"/>
                <a:sym typeface="Verdana"/>
              </a:rPr>
              <a:t> starting in 2009, and its growth is sponsored by Joyent, his employer.</a:t>
            </a:r>
            <a:endParaRPr/>
          </a:p>
          <a:p>
            <a:pPr marL="0" lvl="0" indent="-114300" algn="just" rtl="0">
              <a:lnSpc>
                <a:spcPct val="90000"/>
              </a:lnSpc>
              <a:spcBef>
                <a:spcPts val="1000"/>
              </a:spcBef>
              <a:spcAft>
                <a:spcPts val="0"/>
              </a:spcAft>
              <a:buSzPts val="1800"/>
              <a:buChar char="•"/>
            </a:pPr>
            <a:r>
              <a:rPr lang="en-US">
                <a:latin typeface="Verdana"/>
                <a:ea typeface="Verdana"/>
                <a:cs typeface="Verdana"/>
                <a:sym typeface="Verdana"/>
              </a:rPr>
              <a:t>Node JS is a JavaScript framework invented to execute the code by interacting with the input and output.</a:t>
            </a:r>
            <a:endParaRPr/>
          </a:p>
          <a:p>
            <a:pPr marL="0" lvl="0" indent="-114300" algn="just" rtl="0">
              <a:lnSpc>
                <a:spcPct val="90000"/>
              </a:lnSpc>
              <a:spcBef>
                <a:spcPts val="1000"/>
              </a:spcBef>
              <a:spcAft>
                <a:spcPts val="0"/>
              </a:spcAft>
              <a:buSzPts val="1800"/>
              <a:buChar char="•"/>
            </a:pPr>
            <a:r>
              <a:rPr lang="en-US">
                <a:latin typeface="Verdana"/>
                <a:ea typeface="Verdana"/>
                <a:cs typeface="Verdana"/>
                <a:sym typeface="Verdana"/>
              </a:rPr>
              <a:t>Node's goal is to provide an easy way to build scalable network programs.</a:t>
            </a:r>
            <a:endParaRPr/>
          </a:p>
          <a:p>
            <a:pPr marL="0" lvl="0" indent="0" algn="just" rtl="0">
              <a:lnSpc>
                <a:spcPct val="90000"/>
              </a:lnSpc>
              <a:spcBef>
                <a:spcPts val="1000"/>
              </a:spcBef>
              <a:spcAft>
                <a:spcPts val="0"/>
              </a:spcAft>
              <a:buSzPts val="1800"/>
              <a:buNone/>
            </a:pPr>
            <a:endParaRPr>
              <a:latin typeface="Verdana"/>
              <a:ea typeface="Verdana"/>
              <a:cs typeface="Verdana"/>
              <a:sym typeface="Verdana"/>
            </a:endParaRPr>
          </a:p>
          <a:p>
            <a:pPr marL="0" lvl="0" indent="0" algn="just" rtl="0">
              <a:lnSpc>
                <a:spcPct val="90000"/>
              </a:lnSpc>
              <a:spcBef>
                <a:spcPts val="1000"/>
              </a:spcBef>
              <a:spcAft>
                <a:spcPts val="0"/>
              </a:spcAft>
              <a:buSzPts val="1800"/>
              <a:buNone/>
            </a:pPr>
            <a:endParaRPr>
              <a:latin typeface="Verdana"/>
              <a:ea typeface="Verdana"/>
              <a:cs typeface="Verdana"/>
              <a:sym typeface="Verdana"/>
            </a:endParaRPr>
          </a:p>
          <a:p>
            <a:pPr marL="0" lvl="0" indent="0" algn="just" rtl="0">
              <a:lnSpc>
                <a:spcPct val="90000"/>
              </a:lnSpc>
              <a:spcBef>
                <a:spcPts val="1000"/>
              </a:spcBef>
              <a:spcAft>
                <a:spcPts val="0"/>
              </a:spcAft>
              <a:buSzPts val="1800"/>
              <a:buNone/>
            </a:pPr>
            <a:endParaRPr>
              <a:latin typeface="Verdana"/>
              <a:ea typeface="Verdana"/>
              <a:cs typeface="Verdana"/>
              <a:sym typeface="Verdana"/>
            </a:endParaRPr>
          </a:p>
          <a:p>
            <a:pPr marL="0" lvl="0" indent="0" algn="l" rtl="0">
              <a:lnSpc>
                <a:spcPct val="90000"/>
              </a:lnSpc>
              <a:spcBef>
                <a:spcPts val="1000"/>
              </a:spcBef>
              <a:spcAft>
                <a:spcPts val="0"/>
              </a:spcAft>
              <a:buSzPts val="18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97036314d2_0_3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endParaRPr/>
          </a:p>
        </p:txBody>
      </p:sp>
      <p:sp>
        <p:nvSpPr>
          <p:cNvPr id="405" name="Google Shape;405;g97036314d2_0_3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400"/>
              <a:t>Since the trigger node is connected to the gpionode, which controls the Input/Output or IO pins on the Raspberry PI, it get’s these two messages, 1 second apart, on its input.</a:t>
            </a:r>
            <a:endParaRPr/>
          </a:p>
          <a:p>
            <a:pPr marL="457200" lvl="0" indent="-228600" algn="l" rtl="0">
              <a:lnSpc>
                <a:spcPct val="90000"/>
              </a:lnSpc>
              <a:spcBef>
                <a:spcPts val="1000"/>
              </a:spcBef>
              <a:spcAft>
                <a:spcPts val="0"/>
              </a:spcAft>
              <a:buClr>
                <a:schemeClr val="dk1"/>
              </a:buClr>
              <a:buSzPts val="1800"/>
              <a:buNone/>
            </a:pPr>
            <a:endParaRPr sz="2400"/>
          </a:p>
          <a:p>
            <a:pPr marL="457200" lvl="0" indent="-342900" algn="l" rtl="0">
              <a:lnSpc>
                <a:spcPct val="90000"/>
              </a:lnSpc>
              <a:spcBef>
                <a:spcPts val="1000"/>
              </a:spcBef>
              <a:spcAft>
                <a:spcPts val="0"/>
              </a:spcAft>
              <a:buClr>
                <a:schemeClr val="dk1"/>
              </a:buClr>
              <a:buSzPts val="1800"/>
              <a:buChar char="•"/>
            </a:pPr>
            <a:r>
              <a:rPr lang="en-US" sz="2400"/>
              <a:t>If you have your PI wired up with an LED connected to Pin 12, the gpionode going high for 1 second and then low will cause the LED to blink on for 1 second.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97036314d2_0_3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2400" b="1"/>
              <a:t>Using Node-RED to alert you when you’re falling behind on your exercise schedule</a:t>
            </a:r>
            <a:br>
              <a:rPr lang="en-US" sz="2400" b="1"/>
            </a:br>
            <a:endParaRPr sz="2400"/>
          </a:p>
        </p:txBody>
      </p:sp>
      <p:sp>
        <p:nvSpPr>
          <p:cNvPr id="411" name="Google Shape;411;g97036314d2_0_3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Font typeface="Arial"/>
              <a:buNone/>
            </a:pPr>
            <a:r>
              <a:rPr lang="en-US"/>
              <a:t>A simple flow to alert you when you are not exercising and the weather is good:</a:t>
            </a:r>
            <a:endParaRPr/>
          </a:p>
          <a:p>
            <a:pPr marL="0" lvl="0" indent="0" algn="l" rtl="0">
              <a:lnSpc>
                <a:spcPct val="90000"/>
              </a:lnSpc>
              <a:spcBef>
                <a:spcPts val="1000"/>
              </a:spcBef>
              <a:spcAft>
                <a:spcPts val="0"/>
              </a:spcAft>
              <a:buSzPts val="1800"/>
              <a:buFont typeface="Arial"/>
              <a:buNone/>
            </a:pPr>
            <a:endParaRPr/>
          </a:p>
        </p:txBody>
      </p:sp>
      <p:pic>
        <p:nvPicPr>
          <p:cNvPr id="412" name="Google Shape;412;g97036314d2_0_319"/>
          <p:cNvPicPr preferRelativeResize="0"/>
          <p:nvPr/>
        </p:nvPicPr>
        <p:blipFill rotWithShape="1">
          <a:blip r:embed="rId3">
            <a:alphaModFix/>
          </a:blip>
          <a:srcRect/>
          <a:stretch/>
        </p:blipFill>
        <p:spPr>
          <a:xfrm>
            <a:off x="2651125" y="3106738"/>
            <a:ext cx="4924425" cy="2266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97036314d2_0_371"/>
          <p:cNvSpPr txBox="1">
            <a:spLocks noGrp="1"/>
          </p:cNvSpPr>
          <p:nvPr>
            <p:ph type="body" idx="1"/>
          </p:nvPr>
        </p:nvSpPr>
        <p:spPr>
          <a:xfrm>
            <a:off x="590550" y="466725"/>
            <a:ext cx="10515600" cy="4351338"/>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1000"/>
              </a:spcBef>
              <a:spcAft>
                <a:spcPts val="0"/>
              </a:spcAft>
              <a:buSzPts val="1800"/>
              <a:buFont typeface="Calibri"/>
              <a:buAutoNum type="arabicPeriod"/>
            </a:pPr>
            <a:r>
              <a:rPr lang="en-US" sz="2000"/>
              <a:t>openweather node which you can configure to check the weather for any major city at set intervals. When it checks, it packages up the results in a message which is forwarded to the next node, in this case, to a switch node. </a:t>
            </a:r>
            <a:endParaRPr/>
          </a:p>
          <a:p>
            <a:pPr marL="342900" lvl="0" indent="-342900" algn="just" rtl="0">
              <a:lnSpc>
                <a:spcPct val="90000"/>
              </a:lnSpc>
              <a:spcBef>
                <a:spcPts val="1000"/>
              </a:spcBef>
              <a:spcAft>
                <a:spcPts val="0"/>
              </a:spcAft>
              <a:buSzPts val="1800"/>
              <a:buFont typeface="Calibri"/>
              <a:buAutoNum type="arabicPeriod"/>
            </a:pPr>
            <a:r>
              <a:rPr lang="en-US" sz="2000"/>
              <a:t>The switch node performs a simple test, checking the input message for a value and sending a message with a value of “1” if the test is true. In our case, it’s been configured to test the temperature value (tempc) to see if it’s 15 degrees celsius or higher.</a:t>
            </a:r>
            <a:endParaRPr/>
          </a:p>
          <a:p>
            <a:pPr marL="342900" lvl="0" indent="-342900" algn="just" rtl="0">
              <a:lnSpc>
                <a:spcPct val="90000"/>
              </a:lnSpc>
              <a:spcBef>
                <a:spcPts val="1000"/>
              </a:spcBef>
              <a:spcAft>
                <a:spcPts val="0"/>
              </a:spcAft>
              <a:buSzPts val="1800"/>
              <a:buFont typeface="Calibri"/>
              <a:buAutoNum type="arabicPeriod"/>
            </a:pPr>
            <a:r>
              <a:rPr lang="en-US" sz="2000"/>
              <a:t>When the switch node tests to true, or ‘switches on’, it sends a message onto the fitbit node which is the next node in the flow. </a:t>
            </a:r>
            <a:endParaRPr/>
          </a:p>
          <a:p>
            <a:pPr marL="342900" lvl="0" indent="-342900" algn="just" rtl="0">
              <a:lnSpc>
                <a:spcPct val="90000"/>
              </a:lnSpc>
              <a:spcBef>
                <a:spcPts val="1000"/>
              </a:spcBef>
              <a:spcAft>
                <a:spcPts val="0"/>
              </a:spcAft>
              <a:buSzPts val="1800"/>
              <a:buFont typeface="Calibri"/>
              <a:buAutoNum type="arabicPeriod"/>
            </a:pPr>
            <a:r>
              <a:rPr lang="en-US" sz="2000"/>
              <a:t>The fitbit node is another powerful built-in node that you can configure to get statistics on your fitbit device from the fitbit.com portal. The fitbit node packages the statistics for your device into a message and forwards it to the next node in the flow.</a:t>
            </a:r>
            <a:endParaRPr/>
          </a:p>
          <a:p>
            <a:pPr marL="342900" lvl="0" indent="-342900" algn="just" rtl="0">
              <a:lnSpc>
                <a:spcPct val="90000"/>
              </a:lnSpc>
              <a:spcBef>
                <a:spcPts val="1000"/>
              </a:spcBef>
              <a:spcAft>
                <a:spcPts val="0"/>
              </a:spcAft>
              <a:buSzPts val="1800"/>
              <a:buFont typeface="Calibri"/>
              <a:buAutoNum type="arabicPeriod"/>
            </a:pPr>
            <a:r>
              <a:rPr lang="en-US" sz="2000"/>
              <a:t>The next node is another switch node. This one has been configured to check if the number of steps you’ve walked today is less than 1000. It does this by testing to see if the fitbit data field, summary.steps, is less than 1000.</a:t>
            </a:r>
            <a:endParaRPr/>
          </a:p>
          <a:p>
            <a:pPr marL="342900" lvl="0" indent="-342900" algn="just" rtl="0">
              <a:lnSpc>
                <a:spcPct val="90000"/>
              </a:lnSpc>
              <a:spcBef>
                <a:spcPts val="1000"/>
              </a:spcBef>
              <a:spcAft>
                <a:spcPts val="0"/>
              </a:spcAft>
              <a:buSzPts val="1800"/>
              <a:buFont typeface="Calibri"/>
              <a:buAutoNum type="arabicPeriod"/>
            </a:pPr>
            <a:r>
              <a:rPr lang="en-US" sz="2000"/>
              <a:t>If you have walked less than 1000 steps today, then the switch node generates a message that is passed on through the flow to a function node. The function node is a generic all-purpose node that allows you to write your own programming logic in Javascript.</a:t>
            </a:r>
            <a:endParaRPr/>
          </a:p>
          <a:p>
            <a:pPr marL="342900" lvl="0" indent="-342900" algn="just" rtl="0">
              <a:lnSpc>
                <a:spcPct val="90000"/>
              </a:lnSpc>
              <a:spcBef>
                <a:spcPts val="1000"/>
              </a:spcBef>
              <a:spcAft>
                <a:spcPts val="0"/>
              </a:spcAft>
              <a:buSzPts val="1800"/>
              <a:buFont typeface="Calibri"/>
              <a:buAutoNum type="arabicPeriod"/>
            </a:pPr>
            <a:r>
              <a:rPr lang="en-US" sz="2000"/>
              <a:t>Once this message is created within the function node, it is sent through the flow to the final node which is an email node. This node will take the body of any incoming message and send it to the email account configured when the node is initialized.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97036314d2_0_584"/>
          <p:cNvSpPr txBox="1">
            <a:spLocks noGrp="1"/>
          </p:cNvSpPr>
          <p:nvPr>
            <p:ph type="title"/>
          </p:nvPr>
        </p:nvSpPr>
        <p:spPr>
          <a:xfrm>
            <a:off x="838200" y="365126"/>
            <a:ext cx="10515600" cy="101373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Demo: Tracking space station on map</a:t>
            </a:r>
            <a:endParaRPr/>
          </a:p>
        </p:txBody>
      </p:sp>
      <p:sp>
        <p:nvSpPr>
          <p:cNvPr id="423" name="Google Shape;423;g97036314d2_0_584"/>
          <p:cNvSpPr txBox="1">
            <a:spLocks noGrp="1"/>
          </p:cNvSpPr>
          <p:nvPr>
            <p:ph type="body" idx="1"/>
          </p:nvPr>
        </p:nvSpPr>
        <p:spPr>
          <a:xfrm>
            <a:off x="838200" y="1825625"/>
            <a:ext cx="10515600" cy="1862048"/>
          </a:xfrm>
          <a:prstGeom prst="rect">
            <a:avLst/>
          </a:prstGeom>
          <a:noFill/>
          <a:ln>
            <a:noFill/>
          </a:ln>
        </p:spPr>
        <p:txBody>
          <a:bodyPr spcFirstLastPara="1" wrap="square" lIns="0" tIns="12700" rIns="0" bIns="0" anchor="t" anchorCtr="0">
            <a:spAutoFit/>
          </a:bodyPr>
          <a:lstStyle/>
          <a:p>
            <a:pPr marL="236220" lvl="0" indent="-224154" algn="l" rtl="0">
              <a:lnSpc>
                <a:spcPct val="100000"/>
              </a:lnSpc>
              <a:spcBef>
                <a:spcPts val="100"/>
              </a:spcBef>
              <a:spcAft>
                <a:spcPts val="0"/>
              </a:spcAft>
              <a:buSzPts val="1800"/>
              <a:buFont typeface="Noto Sans Symbols"/>
              <a:buChar char="▪"/>
            </a:pPr>
            <a:r>
              <a:rPr lang="en-US" sz="2400" b="1">
                <a:solidFill>
                  <a:srgbClr val="1E1E1E"/>
                </a:solidFill>
                <a:latin typeface="Arial"/>
                <a:ea typeface="Arial"/>
                <a:cs typeface="Arial"/>
                <a:sym typeface="Arial"/>
              </a:rPr>
              <a:t>Node-RED can easily get data via web API and visualize it on the browser</a:t>
            </a:r>
            <a:endParaRPr sz="2400">
              <a:latin typeface="Arial"/>
              <a:ea typeface="Arial"/>
              <a:cs typeface="Arial"/>
              <a:sym typeface="Arial"/>
            </a:endParaRPr>
          </a:p>
          <a:p>
            <a:pPr marL="236220" lvl="0" indent="-224154" algn="l" rtl="0">
              <a:lnSpc>
                <a:spcPct val="100000"/>
              </a:lnSpc>
              <a:spcBef>
                <a:spcPts val="1200"/>
              </a:spcBef>
              <a:spcAft>
                <a:spcPts val="0"/>
              </a:spcAft>
              <a:buSzPts val="1800"/>
              <a:buFont typeface="Noto Sans Symbols"/>
              <a:buChar char="▪"/>
            </a:pPr>
            <a:r>
              <a:rPr lang="en-US" sz="2400" b="1">
                <a:solidFill>
                  <a:srgbClr val="1E1E1E"/>
                </a:solidFill>
                <a:latin typeface="Arial"/>
                <a:ea typeface="Arial"/>
                <a:cs typeface="Arial"/>
                <a:sym typeface="Arial"/>
              </a:rPr>
              <a:t>Demo: Get location of space station and plot it on map </a:t>
            </a:r>
            <a:endParaRPr/>
          </a:p>
          <a:p>
            <a:pPr marL="236220" lvl="0" indent="-109854" algn="l" rtl="0">
              <a:lnSpc>
                <a:spcPct val="100000"/>
              </a:lnSpc>
              <a:spcBef>
                <a:spcPts val="1200"/>
              </a:spcBef>
              <a:spcAft>
                <a:spcPts val="0"/>
              </a:spcAft>
              <a:buSzPts val="1800"/>
              <a:buFont typeface="Noto Sans Symbols"/>
              <a:buNone/>
            </a:pPr>
            <a:endParaRPr sz="2400">
              <a:latin typeface="Arial"/>
              <a:ea typeface="Arial"/>
              <a:cs typeface="Arial"/>
              <a:sym typeface="Arial"/>
            </a:endParaRPr>
          </a:p>
          <a:p>
            <a:pPr marL="457200" lvl="0" indent="-228600" algn="l" rtl="0">
              <a:lnSpc>
                <a:spcPct val="100000"/>
              </a:lnSpc>
              <a:spcBef>
                <a:spcPts val="50"/>
              </a:spcBef>
              <a:spcAft>
                <a:spcPts val="0"/>
              </a:spcAft>
              <a:buSzPts val="1800"/>
              <a:buNone/>
            </a:pPr>
            <a:endParaRPr sz="2650">
              <a:latin typeface="Arial"/>
              <a:ea typeface="Arial"/>
              <a:cs typeface="Arial"/>
              <a:sym typeface="Arial"/>
            </a:endParaRPr>
          </a:p>
        </p:txBody>
      </p:sp>
      <p:pic>
        <p:nvPicPr>
          <p:cNvPr id="424" name="Google Shape;424;g97036314d2_0_584"/>
          <p:cNvPicPr preferRelativeResize="0"/>
          <p:nvPr/>
        </p:nvPicPr>
        <p:blipFill rotWithShape="1">
          <a:blip r:embed="rId3">
            <a:alphaModFix/>
          </a:blip>
          <a:srcRect/>
          <a:stretch/>
        </p:blipFill>
        <p:spPr>
          <a:xfrm>
            <a:off x="1669143" y="3222171"/>
            <a:ext cx="8766627" cy="329474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97036314d2_0_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b="1">
                <a:solidFill>
                  <a:schemeClr val="accent5"/>
                </a:solidFill>
              </a:rPr>
              <a:t>How to learn Node-Red?</a:t>
            </a:r>
            <a:endParaRPr b="1">
              <a:solidFill>
                <a:schemeClr val="accent5"/>
              </a:solidFill>
            </a:endParaRPr>
          </a:p>
        </p:txBody>
      </p:sp>
      <p:pic>
        <p:nvPicPr>
          <p:cNvPr id="430" name="Google Shape;430;g97036314d2_0_63"/>
          <p:cNvPicPr preferRelativeResize="0"/>
          <p:nvPr/>
        </p:nvPicPr>
        <p:blipFill rotWithShape="1">
          <a:blip r:embed="rId3">
            <a:alphaModFix/>
          </a:blip>
          <a:srcRect/>
          <a:stretch/>
        </p:blipFill>
        <p:spPr>
          <a:xfrm>
            <a:off x="838200" y="1511236"/>
            <a:ext cx="10006584" cy="5133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97036314d2_0_3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t>What is node.js ?</a:t>
            </a:r>
            <a:endParaRPr/>
          </a:p>
        </p:txBody>
      </p:sp>
      <p:sp>
        <p:nvSpPr>
          <p:cNvPr id="117" name="Google Shape;117;g97036314d2_0_3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74320" lvl="0" indent="-274320" algn="just" rtl="0">
              <a:lnSpc>
                <a:spcPct val="90000"/>
              </a:lnSpc>
              <a:spcBef>
                <a:spcPts val="580"/>
              </a:spcBef>
              <a:spcAft>
                <a:spcPts val="0"/>
              </a:spcAft>
              <a:buSzPts val="1800"/>
              <a:buFont typeface="Noto Sans Symbols"/>
              <a:buChar char="⚫"/>
            </a:pPr>
            <a:r>
              <a:rPr lang="en-US"/>
              <a:t>Node.js uses an event-driven, non-blocking I/O model that makes it lightweight and efficient, perfect for data-intensive real-time applications that run across distributed devices.</a:t>
            </a:r>
            <a:endParaRPr/>
          </a:p>
          <a:p>
            <a:pPr marL="274320" lvl="1" indent="-274320" algn="just" rtl="0">
              <a:lnSpc>
                <a:spcPct val="90000"/>
              </a:lnSpc>
              <a:spcBef>
                <a:spcPts val="580"/>
              </a:spcBef>
              <a:spcAft>
                <a:spcPts val="0"/>
              </a:spcAft>
              <a:buClr>
                <a:schemeClr val="accent1"/>
              </a:buClr>
              <a:buSzPts val="1800"/>
              <a:buFont typeface="Noto Sans Symbols"/>
              <a:buChar char="⚫"/>
            </a:pPr>
            <a:r>
              <a:rPr lang="en-US" sz="2600"/>
              <a:t>Node.js  Runs on Google's V8 JavaScript Engine</a:t>
            </a:r>
            <a:endParaRPr/>
          </a:p>
          <a:p>
            <a:pPr marL="548640" lvl="2" indent="-274320" algn="just" rtl="0">
              <a:lnSpc>
                <a:spcPct val="90000"/>
              </a:lnSpc>
              <a:spcBef>
                <a:spcPts val="580"/>
              </a:spcBef>
              <a:spcAft>
                <a:spcPts val="0"/>
              </a:spcAft>
              <a:buClr>
                <a:schemeClr val="accent1"/>
              </a:buClr>
              <a:buSzPts val="1800"/>
              <a:buFont typeface="Noto Sans Symbols"/>
              <a:buChar char="❖"/>
            </a:pPr>
            <a:r>
              <a:rPr lang="en-US" sz="2600"/>
              <a:t>Node.js programs are executed by V8 Java script engine the same used by Google chrome browser.</a:t>
            </a:r>
            <a:endParaRPr/>
          </a:p>
          <a:p>
            <a:pPr marL="274320" lvl="0" indent="-274320" algn="just" rtl="0">
              <a:lnSpc>
                <a:spcPct val="90000"/>
              </a:lnSpc>
              <a:spcBef>
                <a:spcPts val="580"/>
              </a:spcBef>
              <a:spcAft>
                <a:spcPts val="0"/>
              </a:spcAft>
              <a:buSzPts val="1800"/>
              <a:buFont typeface="Noto Sans Symbols"/>
              <a:buChar char="⚫"/>
            </a:pPr>
            <a:r>
              <a:rPr lang="en-US"/>
              <a:t>Node.js is used to build server side applications.</a:t>
            </a:r>
            <a:endParaRPr/>
          </a:p>
          <a:p>
            <a:pPr marL="274320" lvl="0" indent="-274320" algn="just" rtl="0">
              <a:lnSpc>
                <a:spcPct val="90000"/>
              </a:lnSpc>
              <a:spcBef>
                <a:spcPts val="580"/>
              </a:spcBef>
              <a:spcAft>
                <a:spcPts val="0"/>
              </a:spcAft>
              <a:buSzPts val="1800"/>
              <a:buFont typeface="Noto Sans Symbols"/>
              <a:buChar char="⚫"/>
            </a:pPr>
            <a:r>
              <a:rPr lang="en-US"/>
              <a:t>The Node.js platform provides abstractions that make it easier to create event-driven applications. </a:t>
            </a:r>
            <a:endParaRPr/>
          </a:p>
          <a:p>
            <a:pPr marL="274320" lvl="0" indent="-274320" algn="just" rtl="0">
              <a:lnSpc>
                <a:spcPct val="90000"/>
              </a:lnSpc>
              <a:spcBef>
                <a:spcPts val="580"/>
              </a:spcBef>
              <a:spcAft>
                <a:spcPts val="0"/>
              </a:spcAft>
              <a:buSzPts val="1800"/>
              <a:buFont typeface="Noto Sans Symbols"/>
              <a:buChar char="⚫"/>
            </a:pPr>
            <a:r>
              <a:rPr lang="en-US"/>
              <a:t> Node.js scales on a per processor basis as well as across servers. </a:t>
            </a:r>
            <a:endParaRPr/>
          </a:p>
          <a:p>
            <a:pPr marL="274320" lvl="0" indent="-274320" algn="just" rtl="0">
              <a:lnSpc>
                <a:spcPct val="90000"/>
              </a:lnSpc>
              <a:spcBef>
                <a:spcPts val="580"/>
              </a:spcBef>
              <a:spcAft>
                <a:spcPts val="0"/>
              </a:spcAft>
              <a:buSzPts val="18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97036314d2_0_4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t>Why to use Node?</a:t>
            </a:r>
            <a:endParaRPr/>
          </a:p>
        </p:txBody>
      </p:sp>
      <p:sp>
        <p:nvSpPr>
          <p:cNvPr id="123" name="Google Shape;123;g97036314d2_0_410"/>
          <p:cNvSpPr txBox="1">
            <a:spLocks noGrp="1"/>
          </p:cNvSpPr>
          <p:nvPr>
            <p:ph type="body" idx="1"/>
          </p:nvPr>
        </p:nvSpPr>
        <p:spPr>
          <a:xfrm>
            <a:off x="838200" y="1399310"/>
            <a:ext cx="10515600" cy="5306290"/>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a:t>Firstly, for performance and scalability. </a:t>
            </a:r>
            <a:endParaRPr/>
          </a:p>
          <a:p>
            <a:pPr marL="457200" lvl="0" indent="-342900" algn="just" rtl="0">
              <a:lnSpc>
                <a:spcPct val="90000"/>
              </a:lnSpc>
              <a:spcBef>
                <a:spcPts val="1000"/>
              </a:spcBef>
              <a:spcAft>
                <a:spcPts val="0"/>
              </a:spcAft>
              <a:buSzPts val="1800"/>
              <a:buChar char="•"/>
            </a:pPr>
            <a:r>
              <a:rPr lang="en-US"/>
              <a:t>Node can handle thousands of requests concurrently where PHP would just collapse.</a:t>
            </a:r>
            <a:endParaRPr/>
          </a:p>
          <a:p>
            <a:pPr marL="457200" lvl="0" indent="-342900" algn="just" rtl="0">
              <a:lnSpc>
                <a:spcPct val="90000"/>
              </a:lnSpc>
              <a:spcBef>
                <a:spcPts val="1000"/>
              </a:spcBef>
              <a:spcAft>
                <a:spcPts val="0"/>
              </a:spcAft>
              <a:buSzPts val="1800"/>
              <a:buChar char="•"/>
            </a:pPr>
            <a:r>
              <a:rPr lang="en-US"/>
              <a:t>Today it is used to power websites for LinkedIn, New York Times, </a:t>
            </a:r>
            <a:r>
              <a:rPr lang="en-US" u="sng">
                <a:solidFill>
                  <a:schemeClr val="hlink"/>
                </a:solidFill>
                <a:hlinkClick r:id="rId3"/>
              </a:rPr>
              <a:t>PayPal</a:t>
            </a:r>
            <a:r>
              <a:rPr lang="en-US"/>
              <a:t>, </a:t>
            </a:r>
            <a:r>
              <a:rPr lang="en-US" u="sng">
                <a:solidFill>
                  <a:schemeClr val="hlink"/>
                </a:solidFill>
                <a:hlinkClick r:id="rId4"/>
              </a:rPr>
              <a:t>eBay</a:t>
            </a:r>
            <a:r>
              <a:rPr lang="en-US"/>
              <a:t>, Walmart, Yahoo!, Intuit, Voxer and Uber, among other companies.</a:t>
            </a:r>
            <a:endParaRPr/>
          </a:p>
        </p:txBody>
      </p:sp>
      <p:pic>
        <p:nvPicPr>
          <p:cNvPr id="124" name="Google Shape;124;g97036314d2_0_410" descr="mmn_tutorial07_HF_page29_image4.jpg"/>
          <p:cNvPicPr preferRelativeResize="0"/>
          <p:nvPr/>
        </p:nvPicPr>
        <p:blipFill rotWithShape="1">
          <a:blip r:embed="rId5">
            <a:alphaModFix/>
          </a:blip>
          <a:srcRect/>
          <a:stretch/>
        </p:blipFill>
        <p:spPr>
          <a:xfrm>
            <a:off x="2514600" y="4267201"/>
            <a:ext cx="2495550" cy="625475"/>
          </a:xfrm>
          <a:prstGeom prst="rect">
            <a:avLst/>
          </a:prstGeom>
          <a:noFill/>
          <a:ln>
            <a:noFill/>
          </a:ln>
        </p:spPr>
      </p:pic>
      <p:pic>
        <p:nvPicPr>
          <p:cNvPr id="125" name="Google Shape;125;g97036314d2_0_410" descr="mmn_tutorial07_HF_page29_image5.png"/>
          <p:cNvPicPr preferRelativeResize="0"/>
          <p:nvPr/>
        </p:nvPicPr>
        <p:blipFill rotWithShape="1">
          <a:blip r:embed="rId6">
            <a:alphaModFix/>
          </a:blip>
          <a:srcRect/>
          <a:stretch/>
        </p:blipFill>
        <p:spPr>
          <a:xfrm>
            <a:off x="6781800" y="4114800"/>
            <a:ext cx="2794000" cy="711200"/>
          </a:xfrm>
          <a:prstGeom prst="rect">
            <a:avLst/>
          </a:prstGeom>
          <a:noFill/>
          <a:ln>
            <a:noFill/>
          </a:ln>
        </p:spPr>
      </p:pic>
      <p:pic>
        <p:nvPicPr>
          <p:cNvPr id="126" name="Google Shape;126;g97036314d2_0_410" descr="mmn_tutorial07_HF_page29_image8.png"/>
          <p:cNvPicPr preferRelativeResize="0"/>
          <p:nvPr/>
        </p:nvPicPr>
        <p:blipFill rotWithShape="1">
          <a:blip r:embed="rId7">
            <a:alphaModFix/>
          </a:blip>
          <a:srcRect/>
          <a:stretch/>
        </p:blipFill>
        <p:spPr>
          <a:xfrm>
            <a:off x="2438400" y="5029200"/>
            <a:ext cx="2794000" cy="533400"/>
          </a:xfrm>
          <a:prstGeom prst="rect">
            <a:avLst/>
          </a:prstGeom>
          <a:noFill/>
          <a:ln>
            <a:noFill/>
          </a:ln>
        </p:spPr>
      </p:pic>
      <p:pic>
        <p:nvPicPr>
          <p:cNvPr id="127" name="Google Shape;127;g97036314d2_0_410" descr="mmn_tutorial07_HF_page29_image2.png"/>
          <p:cNvPicPr preferRelativeResize="0"/>
          <p:nvPr/>
        </p:nvPicPr>
        <p:blipFill rotWithShape="1">
          <a:blip r:embed="rId8">
            <a:alphaModFix/>
          </a:blip>
          <a:srcRect/>
          <a:stretch/>
        </p:blipFill>
        <p:spPr>
          <a:xfrm>
            <a:off x="6705600" y="5029200"/>
            <a:ext cx="2833688" cy="457200"/>
          </a:xfrm>
          <a:prstGeom prst="rect">
            <a:avLst/>
          </a:prstGeom>
          <a:noFill/>
          <a:ln>
            <a:noFill/>
          </a:ln>
        </p:spPr>
      </p:pic>
      <p:pic>
        <p:nvPicPr>
          <p:cNvPr id="128" name="Google Shape;128;g97036314d2_0_410" descr="mmn_tutorial07_HF_page29_image3.png"/>
          <p:cNvPicPr preferRelativeResize="0"/>
          <p:nvPr/>
        </p:nvPicPr>
        <p:blipFill rotWithShape="1">
          <a:blip r:embed="rId9">
            <a:alphaModFix/>
          </a:blip>
          <a:srcRect/>
          <a:stretch/>
        </p:blipFill>
        <p:spPr>
          <a:xfrm>
            <a:off x="2590800" y="5638800"/>
            <a:ext cx="2794000" cy="596900"/>
          </a:xfrm>
          <a:prstGeom prst="rect">
            <a:avLst/>
          </a:prstGeom>
          <a:noFill/>
          <a:ln>
            <a:noFill/>
          </a:ln>
        </p:spPr>
      </p:pic>
      <p:pic>
        <p:nvPicPr>
          <p:cNvPr id="129" name="Google Shape;129;g97036314d2_0_410" descr="mmn_tutorial07_HF_page29_image7.png"/>
          <p:cNvPicPr preferRelativeResize="0"/>
          <p:nvPr/>
        </p:nvPicPr>
        <p:blipFill rotWithShape="1">
          <a:blip r:embed="rId10">
            <a:alphaModFix/>
          </a:blip>
          <a:srcRect/>
          <a:stretch/>
        </p:blipFill>
        <p:spPr>
          <a:xfrm>
            <a:off x="6781800" y="5715000"/>
            <a:ext cx="2794000" cy="53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97036314d2_0_423"/>
          <p:cNvSpPr txBox="1">
            <a:spLocks noGrp="1"/>
          </p:cNvSpPr>
          <p:nvPr>
            <p:ph type="title"/>
          </p:nvPr>
        </p:nvSpPr>
        <p:spPr>
          <a:xfrm>
            <a:off x="1981200" y="304801"/>
            <a:ext cx="7924800" cy="8683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t>What is unique about Node.js?</a:t>
            </a:r>
            <a:endParaRPr/>
          </a:p>
        </p:txBody>
      </p:sp>
      <p:sp>
        <p:nvSpPr>
          <p:cNvPr id="136" name="Google Shape;136;g97036314d2_0_423"/>
          <p:cNvSpPr txBox="1">
            <a:spLocks noGrp="1"/>
          </p:cNvSpPr>
          <p:nvPr>
            <p:ph type="body" idx="1"/>
          </p:nvPr>
        </p:nvSpPr>
        <p:spPr>
          <a:xfrm>
            <a:off x="1981200" y="1371601"/>
            <a:ext cx="8229600" cy="4754563"/>
          </a:xfrm>
          <a:prstGeom prst="rect">
            <a:avLst/>
          </a:prstGeom>
          <a:noFill/>
          <a:ln>
            <a:noFill/>
          </a:ln>
        </p:spPr>
        <p:txBody>
          <a:bodyPr spcFirstLastPara="1" wrap="square" lIns="91425" tIns="45700" rIns="91425" bIns="45700" anchor="t" anchorCtr="0">
            <a:normAutofit/>
          </a:bodyPr>
          <a:lstStyle/>
          <a:p>
            <a:pPr marL="514350" lvl="0" indent="-514350" algn="just" rtl="0">
              <a:lnSpc>
                <a:spcPct val="90000"/>
              </a:lnSpc>
              <a:spcBef>
                <a:spcPts val="1000"/>
              </a:spcBef>
              <a:spcAft>
                <a:spcPts val="0"/>
              </a:spcAft>
              <a:buSzPts val="1800"/>
              <a:buFont typeface="Calibri"/>
              <a:buAutoNum type="arabicPeriod"/>
            </a:pPr>
            <a:r>
              <a:rPr lang="en-US">
                <a:latin typeface="Verdana"/>
                <a:ea typeface="Verdana"/>
                <a:cs typeface="Verdana"/>
                <a:sym typeface="Verdana"/>
              </a:rPr>
              <a:t>JavaScript used in client-side but node.js puts the JavaScript on server-side thus making communication between client and server will happen in same language.</a:t>
            </a:r>
            <a:endParaRPr/>
          </a:p>
          <a:p>
            <a:pPr marL="514350" lvl="0" indent="-400050" algn="just" rtl="0">
              <a:lnSpc>
                <a:spcPct val="90000"/>
              </a:lnSpc>
              <a:spcBef>
                <a:spcPts val="1000"/>
              </a:spcBef>
              <a:spcAft>
                <a:spcPts val="0"/>
              </a:spcAft>
              <a:buSzPts val="1800"/>
              <a:buFont typeface="Calibri"/>
              <a:buNone/>
            </a:pPr>
            <a:endParaRPr>
              <a:latin typeface="Verdana"/>
              <a:ea typeface="Verdana"/>
              <a:cs typeface="Verdana"/>
              <a:sym typeface="Verdana"/>
            </a:endParaRPr>
          </a:p>
          <a:p>
            <a:pPr marL="514350" lvl="0" indent="-514350" algn="just" rtl="0">
              <a:lnSpc>
                <a:spcPct val="90000"/>
              </a:lnSpc>
              <a:spcBef>
                <a:spcPts val="1000"/>
              </a:spcBef>
              <a:spcAft>
                <a:spcPts val="0"/>
              </a:spcAft>
              <a:buSzPts val="1800"/>
              <a:buFont typeface="Arial"/>
              <a:buAutoNum type="arabicPeriod"/>
            </a:pPr>
            <a:r>
              <a:rPr lang="en-US">
                <a:latin typeface="Verdana"/>
                <a:ea typeface="Verdana"/>
                <a:cs typeface="Verdana"/>
                <a:sym typeface="Verdana"/>
              </a:rPr>
              <a:t>Servers are normally thread based but Node.JS is “Event” based. Node.JS serves each request in a Evented loop that can able to handle simultaneous requests.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97036314d2_0_4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a:t>Traditional Web Server Model</a:t>
            </a:r>
            <a:endParaRPr/>
          </a:p>
        </p:txBody>
      </p:sp>
      <p:sp>
        <p:nvSpPr>
          <p:cNvPr id="142" name="Google Shape;142;g97036314d2_0_4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just" rtl="0">
              <a:lnSpc>
                <a:spcPct val="90000"/>
              </a:lnSpc>
              <a:spcBef>
                <a:spcPts val="1000"/>
              </a:spcBef>
              <a:spcAft>
                <a:spcPts val="0"/>
              </a:spcAft>
              <a:buSzPts val="1800"/>
              <a:buChar char="•"/>
            </a:pPr>
            <a:r>
              <a:rPr lang="en-US" sz="1800"/>
              <a:t>In the traditional web server model, each request is handled by a dedicated thread from the thread pool. If no thread is available in the thread pool at any point of time then the request waits till the next available thread. Dedicated thread executes a particular request and does not return to thread pool until it completes the execution and returns a response.</a:t>
            </a:r>
            <a:endParaRPr/>
          </a:p>
        </p:txBody>
      </p:sp>
      <p:pic>
        <p:nvPicPr>
          <p:cNvPr id="143" name="Google Shape;143;g97036314d2_0_434"/>
          <p:cNvPicPr preferRelativeResize="0"/>
          <p:nvPr/>
        </p:nvPicPr>
        <p:blipFill rotWithShape="1">
          <a:blip r:embed="rId3">
            <a:alphaModFix/>
          </a:blip>
          <a:srcRect/>
          <a:stretch/>
        </p:blipFill>
        <p:spPr>
          <a:xfrm>
            <a:off x="2819401" y="3276601"/>
            <a:ext cx="6143625" cy="27717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2465</Words>
  <Application>Microsoft Office PowerPoint</Application>
  <PresentationFormat>Widescreen</PresentationFormat>
  <Paragraphs>263</Paragraphs>
  <Slides>54</Slides>
  <Notes>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Verdana</vt:lpstr>
      <vt:lpstr>Open Sans</vt:lpstr>
      <vt:lpstr>Times New Roman</vt:lpstr>
      <vt:lpstr>Arial</vt:lpstr>
      <vt:lpstr>Noto Sans Symbols</vt:lpstr>
      <vt:lpstr>Calibri</vt:lpstr>
      <vt:lpstr>Office Theme</vt:lpstr>
      <vt:lpstr>Introduction to Node-Red</vt:lpstr>
      <vt:lpstr>Internet of Things (IoT) </vt:lpstr>
      <vt:lpstr>What is Node-Red?</vt:lpstr>
      <vt:lpstr>PowerPoint Presentation</vt:lpstr>
      <vt:lpstr>Introduction Node.js</vt:lpstr>
      <vt:lpstr>What is node.js ?</vt:lpstr>
      <vt:lpstr>Why to use Node?</vt:lpstr>
      <vt:lpstr>What is unique about Node.js?</vt:lpstr>
      <vt:lpstr>Traditional Web Server Model</vt:lpstr>
      <vt:lpstr>Node.js Process Model</vt:lpstr>
      <vt:lpstr>Why node.js use event-based? </vt:lpstr>
      <vt:lpstr>Understanding NPM</vt:lpstr>
      <vt:lpstr>NPM: Introduction</vt:lpstr>
      <vt:lpstr>Bootstrapping Application</vt:lpstr>
      <vt:lpstr>package.json structure</vt:lpstr>
      <vt:lpstr>PowerPoint Presentation</vt:lpstr>
      <vt:lpstr>PowerPoint Presentation</vt:lpstr>
      <vt:lpstr>PowerPoint Presentation</vt:lpstr>
      <vt:lpstr>Why Node-Red?</vt:lpstr>
      <vt:lpstr>History of Node-Red</vt:lpstr>
      <vt:lpstr>Who uses Node-Red?</vt:lpstr>
      <vt:lpstr>What does Node-Red realize?</vt:lpstr>
      <vt:lpstr>Is it difficult to connector a new connector?</vt:lpstr>
      <vt:lpstr>What is the latest feature in Node-Red?</vt:lpstr>
      <vt:lpstr>PowerPoint Presentation</vt:lpstr>
      <vt:lpstr>Architecture</vt:lpstr>
      <vt:lpstr> Node-RED Editor Components </vt:lpstr>
      <vt:lpstr>PowerPoint Presentation</vt:lpstr>
      <vt:lpstr>PowerPoint Presentation</vt:lpstr>
      <vt:lpstr>Input Nodes</vt:lpstr>
      <vt:lpstr>Function Nodes </vt:lpstr>
      <vt:lpstr>Output Nodes </vt:lpstr>
      <vt:lpstr>PowerPoint Presentation</vt:lpstr>
      <vt:lpstr>PowerPoint Presentation</vt:lpstr>
      <vt:lpstr>PowerPoint Presentation</vt:lpstr>
      <vt:lpstr>PowerPoint Presentation</vt:lpstr>
      <vt:lpstr>PowerPoint Presentation</vt:lpstr>
      <vt:lpstr>PowerPoint Presentation</vt:lpstr>
      <vt:lpstr> Social Development </vt:lpstr>
      <vt:lpstr>Getting started</vt:lpstr>
      <vt:lpstr> Create a Flow </vt:lpstr>
      <vt:lpstr> Function Node </vt:lpstr>
      <vt:lpstr>PowerPoint Presentation</vt:lpstr>
      <vt:lpstr> First flow </vt:lpstr>
      <vt:lpstr>PowerPoint Presentation</vt:lpstr>
      <vt:lpstr>PowerPoint Presentation</vt:lpstr>
      <vt:lpstr>PowerPoint Presentation</vt:lpstr>
      <vt:lpstr>PowerPoint Presentation</vt:lpstr>
      <vt:lpstr>A simple 3 node flow that uses a Twitter tag to trigger a LED on a Raspberry PI.</vt:lpstr>
      <vt:lpstr>PowerPoint Presentation</vt:lpstr>
      <vt:lpstr>Using Node-RED to alert you when you’re falling behind on your exercise schedule </vt:lpstr>
      <vt:lpstr>PowerPoint Presentation</vt:lpstr>
      <vt:lpstr>Demo: Tracking space station on map</vt:lpstr>
      <vt:lpstr>How to learn Node-Red?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Node-Red</dc:title>
  <dc:creator>RITHMR</dc:creator>
  <cp:lastModifiedBy>Hanumantharaju R</cp:lastModifiedBy>
  <cp:revision>1</cp:revision>
  <dcterms:created xsi:type="dcterms:W3CDTF">2018-12-18T22:36:33Z</dcterms:created>
  <dcterms:modified xsi:type="dcterms:W3CDTF">2022-06-24T08:02:58Z</dcterms:modified>
</cp:coreProperties>
</file>